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10" r:id="rId3"/>
    <p:sldId id="311" r:id="rId4"/>
    <p:sldId id="258" r:id="rId5"/>
    <p:sldId id="293" r:id="rId6"/>
    <p:sldId id="259" r:id="rId7"/>
    <p:sldId id="260" r:id="rId8"/>
    <p:sldId id="261" r:id="rId9"/>
    <p:sldId id="262" r:id="rId10"/>
    <p:sldId id="263" r:id="rId11"/>
    <p:sldId id="264" r:id="rId12"/>
    <p:sldId id="265" r:id="rId13"/>
    <p:sldId id="266" r:id="rId14"/>
    <p:sldId id="267" r:id="rId15"/>
    <p:sldId id="294" r:id="rId16"/>
    <p:sldId id="295" r:id="rId17"/>
    <p:sldId id="297" r:id="rId18"/>
    <p:sldId id="268" r:id="rId19"/>
    <p:sldId id="296" r:id="rId20"/>
    <p:sldId id="269" r:id="rId21"/>
    <p:sldId id="299" r:id="rId22"/>
    <p:sldId id="298" r:id="rId23"/>
    <p:sldId id="270" r:id="rId24"/>
    <p:sldId id="271" r:id="rId25"/>
    <p:sldId id="272" r:id="rId26"/>
    <p:sldId id="273" r:id="rId27"/>
    <p:sldId id="300" r:id="rId28"/>
    <p:sldId id="274" r:id="rId29"/>
    <p:sldId id="302" r:id="rId30"/>
    <p:sldId id="304" r:id="rId31"/>
    <p:sldId id="305" r:id="rId32"/>
    <p:sldId id="301" r:id="rId33"/>
    <p:sldId id="275" r:id="rId34"/>
    <p:sldId id="277" r:id="rId35"/>
    <p:sldId id="278" r:id="rId36"/>
    <p:sldId id="280" r:id="rId37"/>
    <p:sldId id="307" r:id="rId38"/>
    <p:sldId id="308" r:id="rId39"/>
    <p:sldId id="306" r:id="rId40"/>
    <p:sldId id="281" r:id="rId41"/>
    <p:sldId id="282" r:id="rId42"/>
    <p:sldId id="283" r:id="rId43"/>
    <p:sldId id="284" r:id="rId44"/>
    <p:sldId id="285" r:id="rId45"/>
    <p:sldId id="286" r:id="rId46"/>
    <p:sldId id="287" r:id="rId47"/>
    <p:sldId id="288" r:id="rId48"/>
    <p:sldId id="309" r:id="rId49"/>
    <p:sldId id="289" r:id="rId50"/>
    <p:sldId id="290" r:id="rId51"/>
    <p:sldId id="291" r:id="rId52"/>
    <p:sldId id="29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37B5183B-E9FB-4CC2-90E7-AEEE481DA5C4}" type="datetime1">
              <a:rPr lang="pt-BR" smtClean="0">
                <a:solidFill>
                  <a:prstClr val="black">
                    <a:tint val="75000"/>
                  </a:prstClr>
                </a:solidFill>
              </a:rPr>
              <a:pPr/>
              <a:t>05/03/2020</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04AD23C-A3F8-4E4C-87D2-E1683CC095C7}" type="datetime1">
              <a:rPr lang="pt-BR" smtClean="0">
                <a:solidFill>
                  <a:prstClr val="black">
                    <a:tint val="75000"/>
                  </a:prstClr>
                </a:solidFill>
              </a:rPr>
              <a:pPr/>
              <a:t>05/03/2020</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D38262FD-27C7-469D-A445-7094844F9851}" type="datetime1">
              <a:rPr lang="pt-BR" smtClean="0">
                <a:solidFill>
                  <a:prstClr val="black">
                    <a:tint val="75000"/>
                  </a:prstClr>
                </a:solidFill>
              </a:rPr>
              <a:pPr/>
              <a:t>05/03/2020</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effectLst>
                  <a:outerShdw blurRad="38100" dist="38100" dir="2700000" algn="tl">
                    <a:srgbClr val="000000">
                      <a:alpha val="43137"/>
                    </a:srgbClr>
                  </a:outerShdw>
                </a:effectLst>
                <a:latin typeface="Arial Black" pitchFamily="34" charset="0"/>
              </a:defRPr>
            </a:lvl1pPr>
          </a:lstStyle>
          <a:p>
            <a:r>
              <a:rPr lang="en-US" dirty="0" smtClean="0"/>
              <a:t>Click to edit Master title style</a:t>
            </a:r>
            <a:endParaRPr lang="pt-BR" dirty="0"/>
          </a:p>
        </p:txBody>
      </p:sp>
      <p:sp>
        <p:nvSpPr>
          <p:cNvPr id="3" name="Content Placeholder 2"/>
          <p:cNvSpPr>
            <a:spLocks noGrp="1"/>
          </p:cNvSpPr>
          <p:nvPr>
            <p:ph idx="1"/>
          </p:nvPr>
        </p:nvSpPr>
        <p:spPr/>
        <p:txBody>
          <a:bodyPr>
            <a:normAutofit/>
          </a:bodyPr>
          <a:lstStyle>
            <a:lvl1pPr>
              <a:defRPr sz="24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a:defRPr sz="2400" b="1">
                <a:solidFill>
                  <a:schemeClr val="bg1"/>
                </a:solidFill>
                <a:effectLst>
                  <a:outerShdw blurRad="38100" dist="38100" dir="2700000" algn="tl">
                    <a:srgbClr val="000000">
                      <a:alpha val="43137"/>
                    </a:srgbClr>
                  </a:outerShdw>
                </a:effectLst>
                <a:latin typeface="Arial" pitchFamily="34" charset="0"/>
                <a:cs typeface="Arial" pitchFamily="34" charset="0"/>
              </a:defRPr>
            </a:lvl2pPr>
            <a:lvl3pPr>
              <a:defRPr sz="2400" b="1">
                <a:solidFill>
                  <a:schemeClr val="bg1"/>
                </a:solidFill>
                <a:effectLst>
                  <a:outerShdw blurRad="38100" dist="38100" dir="2700000" algn="tl">
                    <a:srgbClr val="000000">
                      <a:alpha val="43137"/>
                    </a:srgbClr>
                  </a:outerShdw>
                </a:effectLst>
                <a:latin typeface="Arial" pitchFamily="34" charset="0"/>
                <a:cs typeface="Arial" pitchFamily="34" charset="0"/>
              </a:defRPr>
            </a:lvl3pPr>
            <a:lvl4pPr>
              <a:defRPr sz="2400" b="1">
                <a:solidFill>
                  <a:schemeClr val="bg1"/>
                </a:solidFill>
                <a:effectLst>
                  <a:outerShdw blurRad="38100" dist="38100" dir="2700000" algn="tl">
                    <a:srgbClr val="000000">
                      <a:alpha val="43137"/>
                    </a:srgbClr>
                  </a:outerShdw>
                </a:effectLst>
                <a:latin typeface="Arial" pitchFamily="34" charset="0"/>
                <a:cs typeface="Arial" pitchFamily="34" charset="0"/>
              </a:defRPr>
            </a:lvl4pPr>
            <a:lvl5pPr>
              <a:defRPr sz="2400" b="1">
                <a:solidFill>
                  <a:schemeClr val="bg1"/>
                </a:solidFill>
                <a:effectLst>
                  <a:outerShdw blurRad="38100" dist="38100" dir="2700000" algn="tl">
                    <a:srgbClr val="000000">
                      <a:alpha val="43137"/>
                    </a:srgbClr>
                  </a:outerShdw>
                </a:effectLst>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891FDCA-FFEE-4A63-AA32-BC7105DC0C9E}" type="datetime1">
              <a:rPr lang="pt-BR" smtClean="0">
                <a:solidFill>
                  <a:prstClr val="black">
                    <a:tint val="75000"/>
                  </a:prstClr>
                </a:solidFill>
              </a:rPr>
              <a:pPr/>
              <a:t>05/03/2020</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a:xfrm>
            <a:off x="6830888" y="6376243"/>
            <a:ext cx="2133600" cy="365125"/>
          </a:xfrm>
        </p:spPr>
        <p:txBody>
          <a:bodyPr/>
          <a:lstStyle>
            <a:lvl1pPr>
              <a:defRPr>
                <a:solidFill>
                  <a:schemeClr val="bg1"/>
                </a:solidFill>
              </a:defRPr>
            </a:lvl1pPr>
          </a:lstStyle>
          <a:p>
            <a:fld id="{30578BFF-FD5B-457B-8B99-B3BC5F2C8C8C}" type="slidenum">
              <a:rPr lang="pt-BR" smtClean="0">
                <a:solidFill>
                  <a:prstClr val="white"/>
                </a:solidFill>
              </a:rPr>
              <a:pPr/>
              <a:t>‹nº›</a:t>
            </a:fld>
            <a:endParaRPr lang="pt-BR" dirty="0">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29120-4905-4C1D-A4A6-193522AF6724}" type="datetime1">
              <a:rPr lang="pt-BR" smtClean="0">
                <a:solidFill>
                  <a:prstClr val="black">
                    <a:tint val="75000"/>
                  </a:prstClr>
                </a:solidFill>
              </a:rPr>
              <a:pPr/>
              <a:t>05/03/2020</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35295106-30FA-4F21-88AA-2C074652C82E}" type="datetime1">
              <a:rPr lang="pt-BR" smtClean="0">
                <a:solidFill>
                  <a:prstClr val="black">
                    <a:tint val="75000"/>
                  </a:prstClr>
                </a:solidFill>
              </a:rPr>
              <a:pPr/>
              <a:t>05/03/2020</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1344DE5F-1F80-4F5F-8B27-96B61C651D57}" type="datetime1">
              <a:rPr lang="pt-BR" smtClean="0">
                <a:solidFill>
                  <a:prstClr val="black">
                    <a:tint val="75000"/>
                  </a:prstClr>
                </a:solidFill>
              </a:rPr>
              <a:pPr/>
              <a:t>05/03/2020</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9" name="Slide Number Placeholder 8"/>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987777B3-5E9F-4217-980C-A4FD73A35A00}" type="datetime1">
              <a:rPr lang="pt-BR" smtClean="0">
                <a:solidFill>
                  <a:prstClr val="black">
                    <a:tint val="75000"/>
                  </a:prstClr>
                </a:solidFill>
              </a:rPr>
              <a:pPr/>
              <a:t>05/03/2020</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5" name="Slide Number Placeholder 4"/>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F5D66-43C2-479A-9FF1-C1A7384E9537}" type="datetime1">
              <a:rPr lang="pt-BR" smtClean="0">
                <a:solidFill>
                  <a:prstClr val="black">
                    <a:tint val="75000"/>
                  </a:prstClr>
                </a:solidFill>
              </a:rPr>
              <a:pPr/>
              <a:t>05/03/2020</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A883D-3DC0-4D69-8A4A-CFF7EFB83B7B}" type="datetime1">
              <a:rPr lang="pt-BR" smtClean="0">
                <a:solidFill>
                  <a:prstClr val="black">
                    <a:tint val="75000"/>
                  </a:prstClr>
                </a:solidFill>
              </a:rPr>
              <a:pPr/>
              <a:t>05/03/2020</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61AB13-8750-4D44-934E-A29A2748B94D}" type="datetime1">
              <a:rPr lang="pt-BR" smtClean="0">
                <a:solidFill>
                  <a:prstClr val="black">
                    <a:tint val="75000"/>
                  </a:prstClr>
                </a:solidFill>
              </a:rPr>
              <a:pPr/>
              <a:t>05/03/2020</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5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61CA7-80D6-4615-B086-AB3CAD0C920C}" type="datetime1">
              <a:rPr lang="pt-BR" smtClean="0">
                <a:solidFill>
                  <a:prstClr val="black">
                    <a:tint val="75000"/>
                  </a:prstClr>
                </a:solidFill>
              </a:rPr>
              <a:pPr/>
              <a:t>05/03/2020</a:t>
            </a:fld>
            <a:endParaRPr lang="pt-B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78BFF-FD5B-457B-8B99-B3BC5F2C8C8C}" type="slidenum">
              <a:rPr lang="pt-BR" smtClean="0">
                <a:solidFill>
                  <a:prstClr val="black">
                    <a:tint val="75000"/>
                  </a:prstClr>
                </a:solidFill>
              </a:rPr>
              <a:pPr/>
              <a:t>‹nº›</a:t>
            </a:fld>
            <a:endParaRPr lang="pt-B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Documento_do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a:t>
            </a:fld>
            <a:endParaRPr lang="pt-BR" dirty="0">
              <a:solidFill>
                <a:prstClr val="white"/>
              </a:solidFill>
            </a:endParaRPr>
          </a:p>
        </p:txBody>
      </p:sp>
      <p:sp>
        <p:nvSpPr>
          <p:cNvPr id="8" name="Rectangle 7"/>
          <p:cNvSpPr/>
          <p:nvPr/>
        </p:nvSpPr>
        <p:spPr>
          <a:xfrm>
            <a:off x="1080086" y="139482"/>
            <a:ext cx="3528392" cy="1323439"/>
          </a:xfrm>
          <a:prstGeom prst="rect">
            <a:avLst/>
          </a:prstGeom>
          <a:noFill/>
          <a:effectLst>
            <a:outerShdw blurRad="50800" dist="38100" dir="2700000" algn="tl" rotWithShape="0">
              <a:schemeClr val="tx1">
                <a:alpha val="40000"/>
              </a:schemeClr>
            </a:outerShdw>
          </a:effectLst>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8000" b="1"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rPr>
              <a:t>DANIEL</a:t>
            </a:r>
          </a:p>
        </p:txBody>
      </p:sp>
      <p:sp>
        <p:nvSpPr>
          <p:cNvPr id="9" name="Rectangle 8"/>
          <p:cNvSpPr/>
          <p:nvPr/>
        </p:nvSpPr>
        <p:spPr>
          <a:xfrm>
            <a:off x="4572000" y="1412776"/>
            <a:ext cx="3577261" cy="923330"/>
          </a:xfrm>
          <a:prstGeom prst="rect">
            <a:avLst/>
          </a:prstGeom>
          <a:noFill/>
          <a:effectLst>
            <a:outerShdw blurRad="50800" dist="38100" dir="2700000" algn="tl" rotWithShape="0">
              <a:schemeClr val="tx1">
                <a:alpha val="40000"/>
              </a:schemeClr>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rPr>
              <a:t>CAPÍTULO 4</a:t>
            </a:r>
          </a:p>
        </p:txBody>
      </p:sp>
      <p:sp>
        <p:nvSpPr>
          <p:cNvPr id="10" name="Rectangle 9"/>
          <p:cNvSpPr/>
          <p:nvPr/>
        </p:nvSpPr>
        <p:spPr>
          <a:xfrm>
            <a:off x="4211960" y="3140968"/>
            <a:ext cx="4446758" cy="1754326"/>
          </a:xfrm>
          <a:prstGeom prst="rect">
            <a:avLst/>
          </a:prstGeom>
          <a:noFill/>
          <a:effectLst>
            <a:outerShdw blurRad="50800" dist="38100" dir="2700000" algn="tl" rotWithShape="0">
              <a:schemeClr val="tx1">
                <a:alpha val="40000"/>
              </a:schemeClr>
            </a:outerShdw>
          </a:effectLst>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t-BR" sz="5400" b="1" dirty="0">
                <a:ln w="11430"/>
                <a:solidFill>
                  <a:srgbClr val="F79646">
                    <a:lumMod val="60000"/>
                    <a:lumOff val="40000"/>
                  </a:srgbClr>
                </a:solidFill>
                <a:effectLst>
                  <a:outerShdw blurRad="80000" dist="40000" dir="5040000" algn="tl">
                    <a:srgbClr val="000000">
                      <a:alpha val="30000"/>
                    </a:srgbClr>
                  </a:outerShdw>
                </a:effectLst>
              </a:rPr>
              <a:t>Visão da</a:t>
            </a:r>
          </a:p>
          <a:p>
            <a:pPr algn="ctr"/>
            <a:r>
              <a:rPr lang="pt-BR" sz="5400" b="1" dirty="0">
                <a:ln w="11430"/>
                <a:solidFill>
                  <a:srgbClr val="F79646">
                    <a:lumMod val="60000"/>
                    <a:lumOff val="40000"/>
                  </a:srgbClr>
                </a:solidFill>
                <a:effectLst>
                  <a:outerShdw blurRad="80000" dist="40000" dir="5040000" algn="tl">
                    <a:srgbClr val="000000">
                      <a:alpha val="30000"/>
                    </a:srgbClr>
                  </a:outerShdw>
                </a:effectLst>
              </a:rPr>
              <a:t>Arvore</a:t>
            </a:r>
          </a:p>
        </p:txBody>
      </p:sp>
      <p:grpSp>
        <p:nvGrpSpPr>
          <p:cNvPr id="2" name="Grupo 1"/>
          <p:cNvGrpSpPr/>
          <p:nvPr/>
        </p:nvGrpSpPr>
        <p:grpSpPr>
          <a:xfrm>
            <a:off x="395536" y="2420888"/>
            <a:ext cx="4392488" cy="4119471"/>
            <a:chOff x="395536" y="2420888"/>
            <a:chExt cx="4392488" cy="4119471"/>
          </a:xfrm>
        </p:grpSpPr>
        <p:pic>
          <p:nvPicPr>
            <p:cNvPr id="2056" name="Picture 8" descr="http://herancajudaica.files.wordpress.com/2012/11/daniel-4-iii.png?w=620"/>
            <p:cNvPicPr>
              <a:picLocks noChangeAspect="1" noChangeArrowheads="1"/>
            </p:cNvPicPr>
            <p:nvPr/>
          </p:nvPicPr>
          <p:blipFill>
            <a:blip r:embed="rId2" cstate="print"/>
            <a:srcRect/>
            <a:stretch>
              <a:fillRect/>
            </a:stretch>
          </p:blipFill>
          <p:spPr bwMode="auto">
            <a:xfrm>
              <a:off x="1691680" y="4221088"/>
              <a:ext cx="3096344" cy="2319271"/>
            </a:xfrm>
            <a:prstGeom prst="rect">
              <a:avLst/>
            </a:prstGeom>
            <a:noFill/>
          </p:spPr>
        </p:pic>
        <p:pic>
          <p:nvPicPr>
            <p:cNvPr id="2054" name="Picture 6" descr="http://3.bp.blogspot.com/-zNGuteQ_WMk/UQMk22fJe-I/AAAAAAAAGe8/7F1D0zyGmGM/s1600/prega%C3%A7%C3%A3o+nabucodonosor+daniel+4+sonho+%C3%A1rvore.jpg"/>
            <p:cNvPicPr>
              <a:picLocks noChangeAspect="1" noChangeArrowheads="1"/>
            </p:cNvPicPr>
            <p:nvPr/>
          </p:nvPicPr>
          <p:blipFill>
            <a:blip r:embed="rId3" cstate="print"/>
            <a:srcRect/>
            <a:stretch>
              <a:fillRect/>
            </a:stretch>
          </p:blipFill>
          <p:spPr bwMode="auto">
            <a:xfrm>
              <a:off x="395536" y="2420888"/>
              <a:ext cx="3061366" cy="2304256"/>
            </a:xfrm>
            <a:prstGeom prst="rect">
              <a:avLst/>
            </a:prstGeom>
            <a:no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pPr>
            <a:r>
              <a:rPr lang="pt-BR" dirty="0" smtClean="0"/>
              <a:t>	</a:t>
            </a:r>
          </a:p>
          <a:p>
            <a:pPr>
              <a:buNone/>
            </a:pPr>
            <a:r>
              <a:rPr lang="pt-BR" dirty="0" smtClean="0"/>
              <a:t>	O palácio de Nabucodonosor, onde Daniel muitas vezes esteve, era um dos mais magnificentes edifícios da antiguidade. Suas vastas ruínas foram descobertas por </a:t>
            </a:r>
            <a:r>
              <a:rPr lang="pt-BR" dirty="0" err="1" smtClean="0"/>
              <a:t>Koldwey</a:t>
            </a:r>
            <a:r>
              <a:rPr lang="pt-BR" dirty="0" smtClean="0"/>
              <a:t> em 1899-1912. As paredes do lado sul da sala do trono tinham 6 metros de grossura. O lado norte do palácio era protegido por três muros. Bem ao norte deles, havia mais muros, de 16 metros de espessura. Um pouco mais adiante, outros muros mais </a:t>
            </a:r>
            <a:r>
              <a:rPr lang="pt-BR" dirty="0" smtClean="0"/>
              <a:t>sólidos</a:t>
            </a:r>
            <a:r>
              <a:rPr lang="pt-BR" dirty="0" smtClean="0"/>
              <a:t>.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10</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pPr>
            <a:r>
              <a:rPr lang="pt-BR" dirty="0" smtClean="0"/>
              <a:t>	</a:t>
            </a:r>
          </a:p>
          <a:p>
            <a:pPr>
              <a:buNone/>
            </a:pPr>
            <a:r>
              <a:rPr lang="pt-BR" dirty="0" smtClean="0"/>
              <a:t>	E, cerca de 1.600 metros para fora, ficava a muralha interior da cidade, que consistia de dois muros paralelos de alvenaria, cada qual de uns 7 metros de espessura e 13 de distancia um do outro, sendo o espaço no meio preenchido de cascalho, fazendo uma espessura total de uns 26 metros, com uma vala (canal) </a:t>
            </a:r>
            <a:r>
              <a:rPr lang="pt-BR" dirty="0" smtClean="0"/>
              <a:t>larga </a:t>
            </a:r>
            <a:r>
              <a:rPr lang="pt-BR" dirty="0" smtClean="0"/>
              <a:t>e profunda do lago de fora. Alguns historiadores a denominaram também como “A Fortaleza”.</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11</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pPr>
            <a:r>
              <a:rPr lang="pt-BR" dirty="0" smtClean="0"/>
              <a:t>	</a:t>
            </a:r>
          </a:p>
          <a:p>
            <a:pPr>
              <a:buNone/>
            </a:pPr>
            <a:r>
              <a:rPr lang="pt-BR" dirty="0" smtClean="0"/>
              <a:t>	Mesmo que Nabucodonosor </a:t>
            </a:r>
            <a:r>
              <a:rPr lang="pt-BR" dirty="0" smtClean="0"/>
              <a:t>estivesse </a:t>
            </a:r>
            <a:r>
              <a:rPr lang="pt-BR" dirty="0" smtClean="0"/>
              <a:t>satisfeito, Deus não estava!</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12</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pPr>
            <a:r>
              <a:rPr lang="pt-BR" dirty="0" smtClean="0"/>
              <a:t>	</a:t>
            </a:r>
          </a:p>
          <a:p>
            <a:pPr>
              <a:buNone/>
            </a:pPr>
            <a:r>
              <a:rPr lang="pt-BR" dirty="0" smtClean="0"/>
              <a:t>	Não é de admirar que Nabucodonosor tenha ficado espantado e inquieto por causa do sonho. Ele deve ter percebido claramente que aquela árvore simbolizava um homem, e que esse homem era ele mesmo, pois na linguagem do “vigia” que ordenou a sua destruição, há uma mudança brusca: da árvore ele passa a referir-se a um homem. Quem mais, a não ser o rei de Babilônia, poderia ser essa árvore?</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13</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tabLst>
                <a:tab pos="1162050" algn="l"/>
              </a:tabLst>
            </a:pPr>
            <a:r>
              <a:rPr lang="pt-BR" dirty="0" smtClean="0"/>
              <a:t>		b.  A Chamada dos Magos (4:6)</a:t>
            </a:r>
          </a:p>
          <a:p>
            <a:pPr>
              <a:buNone/>
              <a:tabLst>
                <a:tab pos="1162050" algn="l"/>
              </a:tabLst>
            </a:pPr>
            <a:endParaRPr lang="pt-BR" dirty="0" smtClean="0"/>
          </a:p>
          <a:p>
            <a:pPr marL="233363" indent="-233363">
              <a:buNone/>
              <a:tabLst>
                <a:tab pos="1162050" algn="l"/>
              </a:tabLst>
            </a:pPr>
            <a:r>
              <a:rPr lang="pt-BR" i="1" dirty="0" smtClean="0"/>
              <a:t>6 </a:t>
            </a:r>
            <a:r>
              <a:rPr lang="pt-BR" i="1" dirty="0"/>
              <a:t>Por isso expedi um decreto, para que fossem introduzidos à minha presença todos os sábios de Babilônia, para que me fizessem saber a interpretação do sonho.</a:t>
            </a:r>
            <a:endParaRPr lang="pt-BR"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14</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tabLst>
                <a:tab pos="1162050" algn="l"/>
              </a:tabLst>
            </a:pPr>
            <a:r>
              <a:rPr lang="pt-BR" dirty="0" smtClean="0"/>
              <a:t>		b.  A Chamada dos Magos (4:6)</a:t>
            </a:r>
          </a:p>
          <a:p>
            <a:pPr>
              <a:buNone/>
              <a:tabLst>
                <a:tab pos="1162050" algn="l"/>
              </a:tabLst>
            </a:pPr>
            <a:r>
              <a:rPr lang="pt-BR" dirty="0" smtClean="0"/>
              <a:t>		c.  A Falha dos Magos (4:7)</a:t>
            </a:r>
          </a:p>
          <a:p>
            <a:pPr>
              <a:buNone/>
              <a:tabLst>
                <a:tab pos="1162050" algn="l"/>
              </a:tabLst>
            </a:pPr>
            <a:endParaRPr lang="pt-BR" dirty="0"/>
          </a:p>
          <a:p>
            <a:pPr marL="233363" indent="-233363">
              <a:buNone/>
              <a:tabLst>
                <a:tab pos="1162050" algn="l"/>
              </a:tabLst>
            </a:pPr>
            <a:r>
              <a:rPr lang="pt-BR" i="1" dirty="0"/>
              <a:t>7 Então entraram os magos, os astrólogos, os caldeus e os adivinhadores, e eu contei o sonho diante deles; mas não me fizeram saber a sua interpretação.</a:t>
            </a:r>
            <a:endParaRPr lang="pt-BR"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15</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3305654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tabLst>
                <a:tab pos="1162050" algn="l"/>
              </a:tabLst>
            </a:pPr>
            <a:r>
              <a:rPr lang="pt-BR" dirty="0" smtClean="0"/>
              <a:t>		b.  A Chamada dos Magos (4:6)</a:t>
            </a:r>
          </a:p>
          <a:p>
            <a:pPr>
              <a:buNone/>
              <a:tabLst>
                <a:tab pos="1162050" algn="l"/>
              </a:tabLst>
            </a:pPr>
            <a:r>
              <a:rPr lang="pt-BR" dirty="0" smtClean="0"/>
              <a:t>		c.  A Falha dos Magos (4:7)</a:t>
            </a:r>
          </a:p>
          <a:p>
            <a:pPr marL="1611313" indent="-1611313">
              <a:buNone/>
              <a:tabLst>
                <a:tab pos="1162050" algn="l"/>
              </a:tabLst>
            </a:pPr>
            <a:r>
              <a:rPr lang="pt-BR" dirty="0" smtClean="0"/>
              <a:t>	d.  Nabucodonosor Conta o Sonho à Daniel (4:8-17)</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16</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3986755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pPr>
            <a:r>
              <a:rPr lang="pt-BR" dirty="0" smtClean="0"/>
              <a:t>	</a:t>
            </a:r>
          </a:p>
          <a:p>
            <a:pPr marL="233363" indent="-233363">
              <a:buNone/>
            </a:pPr>
            <a:r>
              <a:rPr lang="pt-BR" i="1" dirty="0" smtClean="0"/>
              <a:t>8 </a:t>
            </a:r>
            <a:r>
              <a:rPr lang="pt-BR" i="1" dirty="0"/>
              <a:t>Mas por fim entrou na minha presença Daniel, cujo nome é </a:t>
            </a:r>
            <a:r>
              <a:rPr lang="pt-BR" i="1" dirty="0" err="1"/>
              <a:t>Beltessazar</a:t>
            </a:r>
            <a:r>
              <a:rPr lang="pt-BR" i="1" dirty="0"/>
              <a:t>, segundo o nome do meu deus, e no qual há o espírito dos deuses santos; e eu lhe contei o sonho, dizendo: 9 </a:t>
            </a:r>
            <a:r>
              <a:rPr lang="pt-BR" i="1" dirty="0" err="1"/>
              <a:t>Beltessazar</a:t>
            </a:r>
            <a:r>
              <a:rPr lang="pt-BR" i="1" dirty="0"/>
              <a:t>, mestre dos magos, pois eu sei que há em ti o espírito dos deuses santos, e nenhum mistério te é difícil, dize-me as visões do meu sonho que tive e a sua interpretação. 10 Eis, pois, as visões da minha cabeça, estando eu na minha cama: Eu estava assim olhando, e vi uma árvore no meio da terra, cuja altura era grande</a:t>
            </a:r>
            <a:r>
              <a:rPr lang="pt-BR" i="1" dirty="0" smtClean="0"/>
              <a:t>;...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17</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126232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pPr>
            <a:r>
              <a:rPr lang="pt-BR" dirty="0" smtClean="0"/>
              <a:t>	</a:t>
            </a:r>
          </a:p>
          <a:p>
            <a:pPr marL="233363" indent="-233363">
              <a:buNone/>
            </a:pPr>
            <a:r>
              <a:rPr lang="pt-BR" i="1" dirty="0" smtClean="0"/>
              <a:t>... 11 </a:t>
            </a:r>
            <a:r>
              <a:rPr lang="pt-BR" i="1" dirty="0"/>
              <a:t>Crescia esta árvore, e se fazia forte, de maneira que a sua altura chegava até ao céu; e era vista até aos confins da terra. 12 A sua folhagem era formosa, e o seu fruto abundante, e havia nela sustento para todos; debaixo dela os animais do campo achavam sombra, e as aves do céu faziam morada nos seus ramos, e toda a carne se mantinha dela. </a:t>
            </a:r>
            <a:endParaRPr lang="pt-BR"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18</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pPr>
            <a:r>
              <a:rPr lang="pt-BR" dirty="0" smtClean="0"/>
              <a:t>	</a:t>
            </a:r>
          </a:p>
          <a:p>
            <a:pPr>
              <a:buNone/>
            </a:pPr>
            <a:r>
              <a:rPr lang="pt-BR" dirty="0" smtClean="0"/>
              <a:t>	O rei viu aquela árvore no “</a:t>
            </a:r>
            <a:r>
              <a:rPr lang="pt-BR" i="1" dirty="0" smtClean="0"/>
              <a:t>meio da terra</a:t>
            </a:r>
            <a:r>
              <a:rPr lang="pt-BR" dirty="0" smtClean="0"/>
              <a:t>”, isto é, a árvore ocupava </a:t>
            </a:r>
            <a:r>
              <a:rPr lang="pt-BR" dirty="0" smtClean="0"/>
              <a:t>na</a:t>
            </a:r>
            <a:r>
              <a:rPr lang="pt-BR" dirty="0" smtClean="0"/>
              <a:t> </a:t>
            </a:r>
            <a:r>
              <a:rPr lang="pt-BR" dirty="0" smtClean="0"/>
              <a:t>terra uma posição </a:t>
            </a:r>
            <a:r>
              <a:rPr lang="pt-BR" dirty="0" smtClean="0"/>
              <a:t>central, </a:t>
            </a:r>
            <a:r>
              <a:rPr lang="pt-BR" dirty="0" smtClean="0"/>
              <a:t>que </a:t>
            </a:r>
            <a:r>
              <a:rPr lang="pt-BR" dirty="0" smtClean="0"/>
              <a:t>assim, </a:t>
            </a:r>
            <a:r>
              <a:rPr lang="pt-BR" dirty="0" smtClean="0"/>
              <a:t>atraia a atenção de Nabucodonosor. Estes versículos descrevem a grande prosperidade do reino babilônico, incluindo a pessoa do rei Nabucodonosor.</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19</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84311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578BFF-FD5B-457B-8B99-B3BC5F2C8C8C}" type="slidenum">
              <a:rPr lang="pt-BR" smtClean="0">
                <a:solidFill>
                  <a:prstClr val="white"/>
                </a:solidFill>
              </a:rPr>
              <a:pPr/>
              <a:t>2</a:t>
            </a:fld>
            <a:endParaRPr lang="pt-BR" dirty="0">
              <a:solidFill>
                <a:prstClr val="white"/>
              </a:solidFill>
            </a:endParaRPr>
          </a:p>
        </p:txBody>
      </p:sp>
      <p:graphicFrame>
        <p:nvGraphicFramePr>
          <p:cNvPr id="5" name="Objeto 4"/>
          <p:cNvGraphicFramePr>
            <a:graphicFrameLocks noChangeAspect="1"/>
          </p:cNvGraphicFramePr>
          <p:nvPr>
            <p:extLst>
              <p:ext uri="{D42A27DB-BD31-4B8C-83A1-F6EECF244321}">
                <p14:modId xmlns:p14="http://schemas.microsoft.com/office/powerpoint/2010/main" val="4103173058"/>
              </p:ext>
            </p:extLst>
          </p:nvPr>
        </p:nvGraphicFramePr>
        <p:xfrm>
          <a:off x="101600" y="862013"/>
          <a:ext cx="8942388" cy="5135562"/>
        </p:xfrm>
        <a:graphic>
          <a:graphicData uri="http://schemas.openxmlformats.org/presentationml/2006/ole">
            <mc:AlternateContent xmlns:mc="http://schemas.openxmlformats.org/markup-compatibility/2006">
              <mc:Choice xmlns:v="urn:schemas-microsoft-com:vml" Requires="v">
                <p:oleObj spid="_x0000_s1034" name="Documento" r:id="rId3" imgW="8941880" imgH="5135495" progId="Word.Document.12">
                  <p:embed/>
                </p:oleObj>
              </mc:Choice>
              <mc:Fallback>
                <p:oleObj name="Documento" r:id="rId3" imgW="8941880" imgH="5135495" progId="Word.Document.12">
                  <p:embed/>
                  <p:pic>
                    <p:nvPicPr>
                      <p:cNvPr id="0" name=""/>
                      <p:cNvPicPr/>
                      <p:nvPr/>
                    </p:nvPicPr>
                    <p:blipFill>
                      <a:blip r:embed="rId4"/>
                      <a:stretch>
                        <a:fillRect/>
                      </a:stretch>
                    </p:blipFill>
                    <p:spPr>
                      <a:xfrm>
                        <a:off x="101600" y="862013"/>
                        <a:ext cx="8942388" cy="5135562"/>
                      </a:xfrm>
                      <a:prstGeom prst="rect">
                        <a:avLst/>
                      </a:prstGeom>
                    </p:spPr>
                  </p:pic>
                </p:oleObj>
              </mc:Fallback>
            </mc:AlternateContent>
          </a:graphicData>
        </a:graphic>
      </p:graphicFrame>
    </p:spTree>
    <p:extLst>
      <p:ext uri="{BB962C8B-B14F-4D97-AF65-F5344CB8AC3E}">
        <p14:creationId xmlns:p14="http://schemas.microsoft.com/office/powerpoint/2010/main" val="3078068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tabLst>
                <a:tab pos="1611313" algn="l"/>
              </a:tabLst>
            </a:pPr>
            <a:r>
              <a:rPr lang="pt-BR" dirty="0" smtClean="0"/>
              <a:t>		2)  O Santo (4:13-17)</a:t>
            </a:r>
          </a:p>
          <a:p>
            <a:pPr>
              <a:buNone/>
              <a:tabLst>
                <a:tab pos="1611313" algn="l"/>
              </a:tabLst>
            </a:pPr>
            <a:endParaRPr lang="pt-BR" sz="1200" dirty="0"/>
          </a:p>
          <a:p>
            <a:pPr marL="233363" indent="-233363">
              <a:buNone/>
              <a:tabLst>
                <a:tab pos="1611313" algn="l"/>
              </a:tabLst>
            </a:pPr>
            <a:r>
              <a:rPr lang="pt-BR" sz="2300" i="1" dirty="0"/>
              <a:t>13 Estava vendo isso nas visões da minha cabeça, estando eu na minha cama; e eis que um vigia, um santo, descia do céu, 14 Clamando fortemente, e dizendo assim: Derrubai a árvore, e </a:t>
            </a:r>
            <a:r>
              <a:rPr lang="pt-BR" sz="2300" i="1" dirty="0" err="1"/>
              <a:t>cortai-lhe</a:t>
            </a:r>
            <a:r>
              <a:rPr lang="pt-BR" sz="2300" i="1" dirty="0"/>
              <a:t> os ramos, sacudi as suas folhas, espalhai o seu fruto; afugentem-se os animais de debaixo dela, e as aves dos seus ramos. 15 Mas deixai na terra o tronco com as suas raízes, atada com cadeias de ferro e de bronze, na erva do campo; e seja molhado do orvalho do céu, e seja a sua porção com os animais na erva da terra</a:t>
            </a:r>
            <a:r>
              <a:rPr lang="pt-BR" sz="2300" i="1" dirty="0" smtClean="0"/>
              <a:t>; ...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20</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tabLst>
                <a:tab pos="1611313" algn="l"/>
              </a:tabLst>
            </a:pPr>
            <a:r>
              <a:rPr lang="pt-BR" dirty="0" smtClean="0"/>
              <a:t>		2)  O Santo (4:13-17)</a:t>
            </a:r>
          </a:p>
          <a:p>
            <a:pPr>
              <a:buNone/>
              <a:tabLst>
                <a:tab pos="1611313" algn="l"/>
              </a:tabLst>
            </a:pPr>
            <a:endParaRPr lang="pt-BR" sz="1200" dirty="0"/>
          </a:p>
          <a:p>
            <a:pPr marL="233363" indent="-233363">
              <a:buNone/>
              <a:tabLst>
                <a:tab pos="1611313" algn="l"/>
              </a:tabLst>
            </a:pPr>
            <a:r>
              <a:rPr lang="pt-BR" sz="2300" i="1" dirty="0" smtClean="0"/>
              <a:t>... 16 </a:t>
            </a:r>
            <a:r>
              <a:rPr lang="pt-BR" sz="2300" i="1" dirty="0"/>
              <a:t>Seja mudado o seu coração, para que não seja mais coração de homem, e lhe seja dado coração de animal; e passem sobre ele sete tempos. 17 Esta sentença é por decreto dos vigias, e esta ordem por mandado dos santos, a fim de que conheçam os viventes que o Altíssimo tem domínio sobre o reino dos homens, e o dá a quem quer, e até ao mais humilde dos homens constitui sobre ele. </a:t>
            </a:r>
            <a:endParaRPr lang="pt-BR" sz="2300"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21</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1418087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tabLst>
                <a:tab pos="1611313" algn="l"/>
              </a:tabLst>
            </a:pPr>
            <a:r>
              <a:rPr lang="pt-BR" dirty="0" smtClean="0"/>
              <a:t>		2)  O Santo (4:13-17)</a:t>
            </a:r>
          </a:p>
          <a:p>
            <a:pPr>
              <a:buNone/>
              <a:tabLst>
                <a:tab pos="1611313" algn="l"/>
              </a:tabLst>
            </a:pPr>
            <a:endParaRPr lang="pt-BR" dirty="0" smtClean="0"/>
          </a:p>
          <a:p>
            <a:pPr>
              <a:buNone/>
            </a:pPr>
            <a:r>
              <a:rPr lang="pt-BR" dirty="0" smtClean="0"/>
              <a:t>	O texto fala de “</a:t>
            </a:r>
            <a:r>
              <a:rPr lang="pt-BR" i="1" dirty="0" smtClean="0"/>
              <a:t>um vigia, um santo</a:t>
            </a:r>
            <a:r>
              <a:rPr lang="pt-BR" dirty="0" smtClean="0"/>
              <a:t>”, isto é um que é santo. O termo “</a:t>
            </a:r>
            <a:r>
              <a:rPr lang="pt-BR" i="1" dirty="0" smtClean="0"/>
              <a:t>vigia</a:t>
            </a:r>
            <a:r>
              <a:rPr lang="pt-BR" dirty="0" smtClean="0"/>
              <a:t>” se traduz também por “um vigilante” no original, e denota um ser sem corpo mortal, com elevado poder. Muitos </a:t>
            </a:r>
            <a:r>
              <a:rPr lang="pt-BR" dirty="0" err="1" smtClean="0"/>
              <a:t>vêem</a:t>
            </a:r>
            <a:r>
              <a:rPr lang="pt-BR" dirty="0" smtClean="0"/>
              <a:t> </a:t>
            </a:r>
            <a:r>
              <a:rPr lang="pt-BR" dirty="0" smtClean="0"/>
              <a:t>nisso </a:t>
            </a:r>
            <a:r>
              <a:rPr lang="pt-BR" dirty="0" smtClean="0"/>
              <a:t>o “anjo do Senhor”, ou o próprio Senhor Jesus. O fato </a:t>
            </a:r>
            <a:r>
              <a:rPr lang="pt-BR" dirty="0" smtClean="0"/>
              <a:t>do </a:t>
            </a:r>
            <a:r>
              <a:rPr lang="pt-BR" dirty="0" smtClean="0"/>
              <a:t>verbo “</a:t>
            </a:r>
            <a:r>
              <a:rPr lang="pt-BR" i="1" dirty="0" smtClean="0"/>
              <a:t>farão</a:t>
            </a:r>
            <a:r>
              <a:rPr lang="pt-BR" dirty="0" smtClean="0"/>
              <a:t>” (vs. 25) está na terceira pessoa plural contribui para este pensamento.</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22</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2568492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tabLst>
                <a:tab pos="1611313" algn="l"/>
              </a:tabLst>
            </a:pPr>
            <a:r>
              <a:rPr lang="pt-BR" dirty="0" smtClean="0"/>
              <a:t>		2)  O Santo (4:13-17)</a:t>
            </a:r>
          </a:p>
          <a:p>
            <a:pPr>
              <a:buNone/>
              <a:tabLst>
                <a:tab pos="1611313" algn="l"/>
              </a:tabLst>
            </a:pPr>
            <a:endParaRPr lang="pt-BR" dirty="0" smtClean="0"/>
          </a:p>
          <a:p>
            <a:pPr>
              <a:buNone/>
            </a:pPr>
            <a:r>
              <a:rPr lang="pt-BR" dirty="0" smtClean="0"/>
              <a:t>	O rei </a:t>
            </a:r>
            <a:r>
              <a:rPr lang="pt-BR" dirty="0" smtClean="0"/>
              <a:t>ficará </a:t>
            </a:r>
            <a:r>
              <a:rPr lang="pt-BR" dirty="0" smtClean="0"/>
              <a:t>doente, e depois, restaurado a saúde, por um período de “</a:t>
            </a:r>
            <a:r>
              <a:rPr lang="pt-BR" i="1" dirty="0" smtClean="0"/>
              <a:t>sete tempos</a:t>
            </a:r>
            <a:r>
              <a:rPr lang="pt-BR" dirty="0" smtClean="0"/>
              <a:t>”. Essa expressão comparada com a interpretação que se dá aos textos de Dan. 7:25 e 12:7 e Apo. 12:14, significa “sete anos”.</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23</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tabLst>
                <a:tab pos="1611313" algn="l"/>
              </a:tabLst>
            </a:pPr>
            <a:r>
              <a:rPr lang="pt-BR" dirty="0" smtClean="0"/>
              <a:t>		2)  O Santo (4:13-17)</a:t>
            </a:r>
          </a:p>
          <a:p>
            <a:pPr>
              <a:buNone/>
              <a:tabLst>
                <a:tab pos="1611313" algn="l"/>
              </a:tabLst>
            </a:pPr>
            <a:endParaRPr lang="pt-BR" dirty="0" smtClean="0"/>
          </a:p>
          <a:p>
            <a:pPr>
              <a:buNone/>
            </a:pPr>
            <a:r>
              <a:rPr lang="pt-BR" dirty="0" smtClean="0"/>
              <a:t>	Os historiadores seculares silenciam quanto a este período na vida do rei caldeu. Isto é perfeitamente compreensível, pois por questões de segurança, o estado do rei pode até ter ficado oculto ao povo.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24</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611313" algn="l"/>
              </a:tabLst>
            </a:pPr>
            <a:r>
              <a:rPr lang="pt-BR" dirty="0" smtClean="0"/>
              <a:t>		1)  A Árvore (4:8-12)</a:t>
            </a:r>
          </a:p>
          <a:p>
            <a:pPr>
              <a:buNone/>
              <a:tabLst>
                <a:tab pos="1611313" algn="l"/>
              </a:tabLst>
            </a:pPr>
            <a:r>
              <a:rPr lang="pt-BR" dirty="0" smtClean="0"/>
              <a:t>		2)  O Santo (4:13-17)</a:t>
            </a:r>
          </a:p>
          <a:p>
            <a:pPr>
              <a:buNone/>
              <a:tabLst>
                <a:tab pos="1611313" algn="l"/>
              </a:tabLst>
            </a:pPr>
            <a:endParaRPr lang="pt-BR" dirty="0" smtClean="0"/>
          </a:p>
          <a:p>
            <a:pPr>
              <a:buNone/>
            </a:pPr>
            <a:r>
              <a:rPr lang="pt-BR" dirty="0" smtClean="0"/>
              <a:t>	Por respeito e consideração ao rei não havia interesse de divulgar a sua situação degradante e humilhante. Por outro lado, não havia mesmo necessidade de tornar público que o rei estava doente e mentalmente incapaz de exercer o governo.</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25</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162050" algn="l"/>
              </a:tabLst>
            </a:pPr>
            <a:r>
              <a:rPr lang="pt-BR" dirty="0" smtClean="0"/>
              <a:t>		e.  Nabucodonosor pede a interpretação (4:18)</a:t>
            </a:r>
          </a:p>
          <a:p>
            <a:pPr>
              <a:buNone/>
            </a:pPr>
            <a:r>
              <a:rPr lang="pt-BR" dirty="0" smtClean="0"/>
              <a:t>	</a:t>
            </a:r>
          </a:p>
          <a:p>
            <a:pPr marL="233363" indent="-233363">
              <a:buNone/>
            </a:pPr>
            <a:r>
              <a:rPr lang="pt-BR" i="1" dirty="0"/>
              <a:t>18 Este sonho eu, rei Nabucodonosor vi. Tu, pois, </a:t>
            </a:r>
            <a:r>
              <a:rPr lang="pt-BR" i="1" dirty="0" err="1"/>
              <a:t>Beltessazar</a:t>
            </a:r>
            <a:r>
              <a:rPr lang="pt-BR" i="1" dirty="0"/>
              <a:t>, dize a interpretação, porque todos os sábios do meu reino não puderam fazer-me saber a sua interpretação, mas tu podes; pois há em ti o espírito dos deuses santos.</a:t>
            </a:r>
            <a:endParaRPr lang="pt-BR"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26</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marL="1611313" indent="-1611313">
              <a:buNone/>
              <a:tabLst>
                <a:tab pos="1162050" algn="l"/>
              </a:tabLst>
            </a:pPr>
            <a:r>
              <a:rPr lang="pt-BR" dirty="0" smtClean="0"/>
              <a:t>	d.  Nabucodonosor Conta o Sonho à Daniel (4:8-17)</a:t>
            </a:r>
          </a:p>
          <a:p>
            <a:pPr>
              <a:buNone/>
              <a:tabLst>
                <a:tab pos="1162050" algn="l"/>
              </a:tabLst>
            </a:pPr>
            <a:r>
              <a:rPr lang="pt-BR" dirty="0" smtClean="0"/>
              <a:t>		e.  Nabucodonosor pede a interpretação (4:18)</a:t>
            </a:r>
          </a:p>
          <a:p>
            <a:pPr>
              <a:buNone/>
              <a:tabLst>
                <a:tab pos="1162050" algn="l"/>
              </a:tabLst>
            </a:pPr>
            <a:endParaRPr lang="pt-BR" dirty="0" smtClean="0"/>
          </a:p>
          <a:p>
            <a:pPr>
              <a:buNone/>
            </a:pPr>
            <a:r>
              <a:rPr lang="pt-BR" dirty="0" smtClean="0"/>
              <a:t>	O rei confessa a Daniel a incapacidade que existia em seus súditos para desvendar este segredo. O versículo seguinte a este mostra que Daniel era atônito por quase uma hora, isso seria, sem dúvida, em razão daquela visão trazer uma coisa dramática para um homem </a:t>
            </a:r>
            <a:r>
              <a:rPr lang="pt-BR" dirty="0" smtClean="0"/>
              <a:t>da </a:t>
            </a:r>
            <a:r>
              <a:rPr lang="pt-BR" dirty="0" smtClean="0"/>
              <a:t>estatura do rei Nabucodonosor. Talvez seus </a:t>
            </a:r>
            <a:r>
              <a:rPr lang="pt-BR" dirty="0" smtClean="0"/>
              <a:t>súditos</a:t>
            </a:r>
            <a:r>
              <a:rPr lang="pt-BR" dirty="0" smtClean="0"/>
              <a:t>, mesmo que soubessem, não dariam a interpretação para o rei.</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27</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2093156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pPr>
            <a:r>
              <a:rPr lang="pt-BR" sz="1000" dirty="0" smtClean="0"/>
              <a:t>	</a:t>
            </a:r>
          </a:p>
          <a:p>
            <a:pPr marL="233363" indent="-233363">
              <a:buNone/>
            </a:pPr>
            <a:r>
              <a:rPr lang="pt-BR" sz="2300" i="1" dirty="0" smtClean="0"/>
              <a:t>19 </a:t>
            </a:r>
            <a:r>
              <a:rPr lang="pt-BR" sz="2300" i="1" dirty="0"/>
              <a:t>Então Daniel, cujo nome era </a:t>
            </a:r>
            <a:r>
              <a:rPr lang="pt-BR" sz="2300" i="1" dirty="0" err="1"/>
              <a:t>Beltessazar</a:t>
            </a:r>
            <a:r>
              <a:rPr lang="pt-BR" sz="2300" i="1" dirty="0"/>
              <a:t>, esteve atônito por uma hora, e os seus pensamentos o turbavam; falou, pois, o rei, dizendo: </a:t>
            </a:r>
            <a:r>
              <a:rPr lang="pt-BR" sz="2300" i="1" dirty="0" err="1"/>
              <a:t>Beltessazar</a:t>
            </a:r>
            <a:r>
              <a:rPr lang="pt-BR" sz="2300" i="1" dirty="0"/>
              <a:t>, não te espante o sonho, nem a sua interpretação. Respondeu </a:t>
            </a:r>
            <a:r>
              <a:rPr lang="pt-BR" sz="2300" i="1" dirty="0" err="1"/>
              <a:t>Beltessazar</a:t>
            </a:r>
            <a:r>
              <a:rPr lang="pt-BR" sz="2300" i="1" dirty="0"/>
              <a:t>, dizendo: SENHOR meu, seja o sonho contra os que te têm ódio, e a sua interpretação aos teus inimigos. 20 A árvore que viste, que cresceu, e se fez forte, cuja altura chegava até ao céu, e que foi vista por toda a terra; 21 Cujas folhas eram formosas, e o seu fruto abundante, e em que para todos havia sustento, debaixo da qual moravam os animais do campo, e em cujos ramos habitavam as aves do céu; ... </a:t>
            </a:r>
            <a:endParaRPr lang="pt-BR" sz="2300"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28</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pPr>
            <a:r>
              <a:rPr lang="pt-BR" sz="1000" dirty="0" smtClean="0"/>
              <a:t>	</a:t>
            </a:r>
          </a:p>
          <a:p>
            <a:pPr marL="233363" indent="-233363">
              <a:buNone/>
            </a:pPr>
            <a:r>
              <a:rPr lang="pt-BR" sz="2300" dirty="0" smtClean="0"/>
              <a:t>... 22 </a:t>
            </a:r>
            <a:r>
              <a:rPr lang="pt-BR" sz="2300" dirty="0"/>
              <a:t>És tu, ó rei, que cresceste, e te fizeste forte; a tua grandeza cresceu, e chegou até ao céu, e o teu domínio até à extremidade da terra</a:t>
            </a:r>
            <a:r>
              <a:rPr lang="pt-BR" sz="2300" dirty="0" smtClean="0"/>
              <a:t>. </a:t>
            </a:r>
            <a:r>
              <a:rPr lang="pt-BR" sz="2300" dirty="0"/>
              <a:t>23 E quanto ao que viu o rei, um vigia, um santo, que descia do céu, e dizia: Cortai a árvore, e destruí-a, mas o tronco com as suas raízes deixai na terra, e atada com cadeias de ferro e de bronze, na erva do campo; e seja molhado do orvalho do céu, e a sua porção seja com os animais do campo, até que passem sobre ele sete tempos;</a:t>
            </a:r>
            <a:r>
              <a:rPr lang="pt-BR" sz="2300" dirty="0" smtClean="0"/>
              <a:t> </a:t>
            </a:r>
            <a:r>
              <a:rPr lang="pt-BR" sz="2300" dirty="0"/>
              <a:t>24 Esta é a interpretação, ó rei; e este é o decreto do Altíssimo, que virá sobre o rei, meu senhor: ...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29</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1508431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30578BFF-FD5B-457B-8B99-B3BC5F2C8C8C}" type="slidenum">
              <a:rPr lang="pt-BR" smtClean="0">
                <a:solidFill>
                  <a:prstClr val="white"/>
                </a:solidFill>
              </a:rPr>
              <a:pPr/>
              <a:t>3</a:t>
            </a:fld>
            <a:endParaRPr lang="pt-BR" dirty="0">
              <a:solidFill>
                <a:prstClr val="white"/>
              </a:solidFill>
            </a:endParaRPr>
          </a:p>
        </p:txBody>
      </p:sp>
      <p:pic>
        <p:nvPicPr>
          <p:cNvPr id="5" name="Picture 6" descr="el-sueno-de-nabucodonosor.jpg"/>
          <p:cNvPicPr>
            <a:picLocks noChangeAspect="1"/>
          </p:cNvPicPr>
          <p:nvPr/>
        </p:nvPicPr>
        <p:blipFill>
          <a:blip r:embed="rId2" cstate="print"/>
          <a:stretch>
            <a:fillRect/>
          </a:stretch>
        </p:blipFill>
        <p:spPr>
          <a:xfrm>
            <a:off x="3323019" y="137160"/>
            <a:ext cx="2606842" cy="3200400"/>
          </a:xfrm>
          <a:prstGeom prst="rect">
            <a:avLst/>
          </a:prstGeom>
          <a:ln w="19050">
            <a:solidFill>
              <a:schemeClr val="tx1"/>
            </a:solidFill>
          </a:ln>
        </p:spPr>
      </p:pic>
      <p:sp>
        <p:nvSpPr>
          <p:cNvPr id="6" name="CaixaDeTexto 5"/>
          <p:cNvSpPr txBox="1"/>
          <p:nvPr/>
        </p:nvSpPr>
        <p:spPr>
          <a:xfrm>
            <a:off x="3698224" y="2852936"/>
            <a:ext cx="1872208" cy="369332"/>
          </a:xfrm>
          <a:prstGeom prst="rect">
            <a:avLst/>
          </a:prstGeom>
          <a:solidFill>
            <a:schemeClr val="accent6">
              <a:lumMod val="60000"/>
              <a:lumOff val="40000"/>
            </a:schemeClr>
          </a:solidFill>
          <a:ln w="12700">
            <a:solidFill>
              <a:schemeClr val="tx1"/>
            </a:solidFill>
          </a:ln>
        </p:spPr>
        <p:txBody>
          <a:bodyPr wrap="square" rtlCol="0">
            <a:spAutoFit/>
          </a:bodyPr>
          <a:lstStyle/>
          <a:p>
            <a:pPr algn="ctr"/>
            <a:r>
              <a:rPr lang="pt-BR" b="1" dirty="0" smtClean="0"/>
              <a:t>CAPÍTULO 2</a:t>
            </a:r>
            <a:endParaRPr lang="pt-BR" b="1" dirty="0"/>
          </a:p>
        </p:txBody>
      </p:sp>
      <p:pic>
        <p:nvPicPr>
          <p:cNvPr id="12" name="Picture 4" descr="d.jpg"/>
          <p:cNvPicPr>
            <a:picLocks noGrp="1" noChangeAspect="1"/>
          </p:cNvPicPr>
          <p:nvPr>
            <p:ph idx="1"/>
          </p:nvPr>
        </p:nvPicPr>
        <p:blipFill>
          <a:blip r:embed="rId3" cstate="print"/>
          <a:stretch>
            <a:fillRect/>
          </a:stretch>
        </p:blipFill>
        <p:spPr>
          <a:xfrm>
            <a:off x="437319" y="137160"/>
            <a:ext cx="2464308" cy="3200400"/>
          </a:xfrm>
          <a:prstGeom prst="rect">
            <a:avLst/>
          </a:prstGeom>
          <a:ln w="19050">
            <a:solidFill>
              <a:schemeClr val="tx1"/>
            </a:solidFill>
          </a:ln>
        </p:spPr>
      </p:pic>
      <p:sp>
        <p:nvSpPr>
          <p:cNvPr id="13" name="CaixaDeTexto 12"/>
          <p:cNvSpPr txBox="1"/>
          <p:nvPr/>
        </p:nvSpPr>
        <p:spPr>
          <a:xfrm>
            <a:off x="690200" y="2852936"/>
            <a:ext cx="1872208" cy="369332"/>
          </a:xfrm>
          <a:prstGeom prst="rect">
            <a:avLst/>
          </a:prstGeom>
          <a:solidFill>
            <a:schemeClr val="accent6">
              <a:lumMod val="60000"/>
              <a:lumOff val="40000"/>
            </a:schemeClr>
          </a:solidFill>
          <a:ln w="12700">
            <a:solidFill>
              <a:schemeClr val="tx1"/>
            </a:solidFill>
          </a:ln>
        </p:spPr>
        <p:txBody>
          <a:bodyPr wrap="square" rtlCol="0">
            <a:spAutoFit/>
          </a:bodyPr>
          <a:lstStyle/>
          <a:p>
            <a:pPr algn="ctr"/>
            <a:r>
              <a:rPr lang="pt-BR" b="1" dirty="0" smtClean="0"/>
              <a:t>CAPÍTULO 1</a:t>
            </a:r>
            <a:endParaRPr lang="pt-BR" b="1" dirty="0"/>
          </a:p>
        </p:txBody>
      </p:sp>
      <p:pic>
        <p:nvPicPr>
          <p:cNvPr id="14" name="Picture 11" descr="images4.jpg"/>
          <p:cNvPicPr>
            <a:picLocks noChangeAspect="1"/>
          </p:cNvPicPr>
          <p:nvPr/>
        </p:nvPicPr>
        <p:blipFill>
          <a:blip r:embed="rId4" cstate="print"/>
          <a:stretch>
            <a:fillRect/>
          </a:stretch>
        </p:blipFill>
        <p:spPr>
          <a:xfrm>
            <a:off x="6351253" y="140804"/>
            <a:ext cx="2397211" cy="3200400"/>
          </a:xfrm>
          <a:prstGeom prst="rect">
            <a:avLst/>
          </a:prstGeom>
          <a:ln w="19050">
            <a:solidFill>
              <a:schemeClr val="tx1"/>
            </a:solidFill>
          </a:ln>
        </p:spPr>
      </p:pic>
      <p:sp>
        <p:nvSpPr>
          <p:cNvPr id="15" name="CaixaDeTexto 14"/>
          <p:cNvSpPr txBox="1"/>
          <p:nvPr/>
        </p:nvSpPr>
        <p:spPr>
          <a:xfrm>
            <a:off x="6613754" y="2852936"/>
            <a:ext cx="1872208" cy="369332"/>
          </a:xfrm>
          <a:prstGeom prst="rect">
            <a:avLst/>
          </a:prstGeom>
          <a:solidFill>
            <a:schemeClr val="accent6">
              <a:lumMod val="60000"/>
              <a:lumOff val="40000"/>
            </a:schemeClr>
          </a:solidFill>
          <a:ln w="12700">
            <a:solidFill>
              <a:schemeClr val="tx1"/>
            </a:solidFill>
          </a:ln>
        </p:spPr>
        <p:txBody>
          <a:bodyPr wrap="square" rtlCol="0">
            <a:spAutoFit/>
          </a:bodyPr>
          <a:lstStyle/>
          <a:p>
            <a:pPr algn="ctr"/>
            <a:r>
              <a:rPr lang="pt-BR" b="1" dirty="0" smtClean="0"/>
              <a:t>CAPÍTULO 3</a:t>
            </a:r>
            <a:endParaRPr lang="pt-BR" b="1" dirty="0"/>
          </a:p>
        </p:txBody>
      </p:sp>
    </p:spTree>
    <p:extLst>
      <p:ext uri="{BB962C8B-B14F-4D97-AF65-F5344CB8AC3E}">
        <p14:creationId xmlns:p14="http://schemas.microsoft.com/office/powerpoint/2010/main" val="401588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pPr>
            <a:r>
              <a:rPr lang="pt-BR" sz="1000" dirty="0" smtClean="0"/>
              <a:t>	</a:t>
            </a:r>
          </a:p>
          <a:p>
            <a:pPr marL="233363" indent="-233363">
              <a:buNone/>
            </a:pPr>
            <a:r>
              <a:rPr lang="pt-BR" sz="2300" i="1" dirty="0" smtClean="0"/>
              <a:t>... 25 </a:t>
            </a:r>
            <a:r>
              <a:rPr lang="pt-BR" sz="2300" i="1" dirty="0"/>
              <a:t>Serás tirado dentre os homens, e a tua morada será com os animais do campo, e te farão comer erva como os bois, e serás molhado do orvalho do céu; e passar-se-ão sete tempos por cima de ti; até que conheças que o Altíssimo tem domínio sobre o reino dos homens, e o dá a quem quer. 26 E quanto ao que foi falado, que deixassem o tronco com as raízes da árvore, o teu reino voltará para ti, depois que tiveres conhecido que o céu reina</a:t>
            </a:r>
            <a:r>
              <a:rPr lang="pt-BR" sz="2300" i="1" dirty="0" smtClean="0"/>
              <a:t>...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30</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8075558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pPr>
            <a:r>
              <a:rPr lang="pt-BR" sz="1000" dirty="0" smtClean="0"/>
              <a:t>	</a:t>
            </a:r>
          </a:p>
          <a:p>
            <a:pPr marL="233363" indent="-233363">
              <a:buNone/>
            </a:pPr>
            <a:r>
              <a:rPr lang="pt-BR" sz="2300" i="1" dirty="0" smtClean="0"/>
              <a:t>... 27 </a:t>
            </a:r>
            <a:r>
              <a:rPr lang="pt-BR" sz="2300" i="1" dirty="0"/>
              <a:t>Portanto, ó rei, aceita o meu conselho, e põe fim aos teus pecados, praticando a justiça, e às tuas </a:t>
            </a:r>
            <a:r>
              <a:rPr lang="pt-BR" sz="2300" i="1" dirty="0" err="1"/>
              <a:t>iniqüidades</a:t>
            </a:r>
            <a:r>
              <a:rPr lang="pt-BR" sz="2300" i="1" dirty="0"/>
              <a:t>, usando de misericórdia com os pobres, pois, talvez se prolongue a tua </a:t>
            </a:r>
            <a:r>
              <a:rPr lang="pt-BR" sz="2300" i="1" dirty="0" err="1"/>
              <a:t>tranqüilidade</a:t>
            </a:r>
            <a:r>
              <a:rPr lang="pt-BR" sz="2300" i="1" dirty="0"/>
              <a:t>.</a:t>
            </a:r>
            <a:endParaRPr lang="pt-BR" sz="2300"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31</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5501280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tabLst>
                <a:tab pos="1162050" algn="l"/>
              </a:tabLst>
            </a:pPr>
            <a:endParaRPr lang="pt-BR" dirty="0" smtClean="0"/>
          </a:p>
          <a:p>
            <a:pPr>
              <a:buNone/>
            </a:pPr>
            <a:r>
              <a:rPr lang="pt-BR" dirty="0" smtClean="0"/>
              <a:t>	O texto mostra o grande espanto do profeta Daniel. Ele viu logo o sentido daquela visão, e ficou atônito, porque tudo aquilo se referia ao rei, e era muito duro o que Daniel tinha de lhe dizer. Daniel desejava o bem daquele monarca, mas percebia, em cada elemento do sonho, que o sonho era uma anúncio de julgamento contra o rei, da parte de Deus.</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32</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859139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tabLst>
                <a:tab pos="1162050" algn="l"/>
              </a:tabLst>
            </a:pPr>
            <a:endParaRPr lang="pt-BR" dirty="0" smtClean="0"/>
          </a:p>
          <a:p>
            <a:pPr>
              <a:buNone/>
            </a:pPr>
            <a:r>
              <a:rPr lang="pt-BR" dirty="0" smtClean="0"/>
              <a:t>	Temos aqui a interpretação da grande árvore que o rei tinha visto em sonho. Daniel declarou que aquele monarca era a árvore e que realmente seria cortado como um lenhador corta uma árvore da bosque.</a:t>
            </a:r>
          </a:p>
          <a:p>
            <a:pPr>
              <a:buNone/>
            </a:pPr>
            <a:endParaRPr lang="pt-BR" dirty="0"/>
          </a:p>
          <a:p>
            <a:pPr>
              <a:buNone/>
            </a:pPr>
            <a:r>
              <a:rPr lang="pt-BR" dirty="0" smtClean="0"/>
              <a:t>	Mas </a:t>
            </a:r>
            <a:r>
              <a:rPr lang="pt-BR" dirty="0"/>
              <a:t>Daniel acrescentou que um cepo fora deixado. Nabucodonosor devia saber que, ao passar do tempo de castigo, seria restaurado novamente no seu posto como governante do império </a:t>
            </a:r>
            <a:r>
              <a:rPr lang="pt-BR" dirty="0" smtClean="0"/>
              <a:t>babilônico.</a:t>
            </a:r>
            <a:endParaRPr lang="pt-BR" dirty="0"/>
          </a:p>
          <a:p>
            <a:pPr>
              <a:buNone/>
            </a:pPr>
            <a:r>
              <a:rPr lang="pt-BR" dirty="0" smtClean="0"/>
              <a:t>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33</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tabLst>
                <a:tab pos="1162050" algn="l"/>
              </a:tabLst>
            </a:pPr>
            <a:endParaRPr lang="pt-BR" dirty="0" smtClean="0"/>
          </a:p>
          <a:p>
            <a:pPr>
              <a:buNone/>
            </a:pPr>
            <a:r>
              <a:rPr lang="pt-BR" dirty="0" smtClean="0"/>
              <a:t>	Deus, sempre que aplica uma sentença, tempera o julgamento com misericórdia. Porém, é evidente que chegará o dia quando não mais essa misericórdia existirá, e, </a:t>
            </a:r>
            <a:r>
              <a:rPr lang="pt-BR" dirty="0" smtClean="0"/>
              <a:t>a partir dali, </a:t>
            </a:r>
            <a:r>
              <a:rPr lang="pt-BR" dirty="0" smtClean="0"/>
              <a:t>Deus dará aos seus inimigos vinho “</a:t>
            </a:r>
            <a:r>
              <a:rPr lang="pt-BR" i="1" dirty="0" smtClean="0"/>
              <a:t>que se deitou, não misturado, no cálice da sua ira</a:t>
            </a:r>
            <a:r>
              <a:rPr lang="pt-BR" dirty="0" smtClean="0"/>
              <a:t>” (Apo. 14:10).</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34</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1162050" algn="l"/>
              </a:tabLst>
            </a:pPr>
            <a:r>
              <a:rPr lang="pt-BR" dirty="0" smtClean="0"/>
              <a:t>		e.  Nabucodonosor pede a interpretação (4:18)</a:t>
            </a:r>
          </a:p>
          <a:p>
            <a:pPr>
              <a:buNone/>
              <a:tabLst>
                <a:tab pos="1162050" algn="l"/>
              </a:tabLst>
            </a:pPr>
            <a:r>
              <a:rPr lang="pt-BR" dirty="0" smtClean="0"/>
              <a:t>		f.  Daniel dá a interpretação (4:19-27)</a:t>
            </a:r>
          </a:p>
          <a:p>
            <a:pPr>
              <a:buNone/>
              <a:tabLst>
                <a:tab pos="1162050" algn="l"/>
              </a:tabLst>
            </a:pPr>
            <a:endParaRPr lang="pt-BR" dirty="0" smtClean="0"/>
          </a:p>
          <a:p>
            <a:pPr>
              <a:buNone/>
            </a:pPr>
            <a:r>
              <a:rPr lang="pt-BR" dirty="0" smtClean="0"/>
              <a:t>	A coragem de Daniel é visto mais uma vez. Ele, após interpretar o sonho, aconselhou o que o rei deveria fazer, </a:t>
            </a:r>
            <a:r>
              <a:rPr lang="pt-BR" dirty="0" smtClean="0"/>
              <a:t>caso </a:t>
            </a:r>
            <a:r>
              <a:rPr lang="pt-BR" dirty="0" smtClean="0"/>
              <a:t>um período de </a:t>
            </a:r>
            <a:r>
              <a:rPr lang="pt-BR" dirty="0" err="1" smtClean="0"/>
              <a:t>tranqüilidade</a:t>
            </a:r>
            <a:r>
              <a:rPr lang="pt-BR" dirty="0" smtClean="0"/>
              <a:t> antes do julgamento fosse prolongado. Geralmente é assumido que, se o monarca tivesse se arrependido, seria afastada a calamidade ameaçada. </a:t>
            </a:r>
            <a:endParaRPr lang="pt-BR" dirty="0"/>
          </a:p>
          <a:p>
            <a:pPr>
              <a:buNone/>
            </a:pPr>
            <a:endParaRPr lang="pt-BR" dirty="0"/>
          </a:p>
          <a:p>
            <a:pPr>
              <a:buNone/>
            </a:pPr>
            <a:r>
              <a:rPr lang="pt-BR" dirty="0"/>
              <a:t>	O texto, porém, não menciona o afastamento do julgamento previsto. Tudo indica que o rei continuou a sua vida como antes.</a:t>
            </a:r>
          </a:p>
          <a:p>
            <a:pPr>
              <a:buNone/>
            </a:pPr>
            <a:endParaRPr lang="pt-BR"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35</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marL="233363" indent="-233363">
              <a:buNone/>
            </a:pPr>
            <a:r>
              <a:rPr lang="pt-BR" i="1" dirty="0" smtClean="0"/>
              <a:t>28 </a:t>
            </a:r>
            <a:r>
              <a:rPr lang="pt-BR" i="1" dirty="0"/>
              <a:t>Todas estas coisas vieram sobre o rei Nabucodonosor. 29 Ao fim de doze meses, quando passeava no palácio real de Babilônia, 30 Falou o rei, dizendo: Não é esta a grande Babilônia que eu edifiquei para a casa real, com a força do meu poder, e para glória da minha magnificência</a:t>
            </a:r>
            <a:r>
              <a:rPr lang="pt-BR" i="1" dirty="0" smtClean="0"/>
              <a:t>? ...  </a:t>
            </a:r>
            <a:endParaRPr lang="pt-BR" i="1"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36</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marL="233363" indent="-233363">
              <a:buNone/>
            </a:pPr>
            <a:r>
              <a:rPr lang="pt-BR" i="1" dirty="0" smtClean="0"/>
              <a:t>... 31 </a:t>
            </a:r>
            <a:r>
              <a:rPr lang="pt-BR" i="1" dirty="0"/>
              <a:t>Ainda estava a palavra na boca do rei, quando caiu uma voz do céu: A ti se diz, ó rei Nabucodonosor: Passou de ti o reino. 32 E serás tirado dentre os homens, e a tua morada será com os animais do campo; far-te-ão comer erva como os bois, e passar-se-ão sete tempos sobre ti, até que conheças que o Altíssimo domina sobre o reino dos homens, e o dá a quem quer</a:t>
            </a:r>
            <a:r>
              <a:rPr lang="pt-BR" i="1" dirty="0" smtClean="0"/>
              <a:t>. ...</a:t>
            </a:r>
            <a:endParaRPr lang="pt-BR" i="1"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37</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20413063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marL="233363" indent="-233363">
              <a:buNone/>
            </a:pPr>
            <a:r>
              <a:rPr lang="pt-BR" i="1" dirty="0" smtClean="0"/>
              <a:t>... 33 </a:t>
            </a:r>
            <a:r>
              <a:rPr lang="pt-BR" i="1" dirty="0"/>
              <a:t>Na mesma hora se cumpriu a palavra sobre Nabucodonosor, e foi tirado dentre os homens, e comia erva como os bois, e o seu corpo foi molhado do orvalho do céu, até que lhe cresceu </a:t>
            </a:r>
            <a:r>
              <a:rPr lang="pt-BR" i="1" dirty="0" err="1"/>
              <a:t>pêlo</a:t>
            </a:r>
            <a:r>
              <a:rPr lang="pt-BR" i="1" dirty="0"/>
              <a:t>, como as penas da águia, e as suas unhas como as das aves.</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38</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17492966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a:buNone/>
            </a:pPr>
            <a:r>
              <a:rPr lang="pt-BR" dirty="0" smtClean="0"/>
              <a:t>	O eterno Senhor deu ao rei doze meses, para que demonstrasse uma mudança de atitude, mas não houve nenhuma. Ao contrário com a demora do cumprimento da visão, a sua </a:t>
            </a:r>
            <a:r>
              <a:rPr lang="pt-BR" dirty="0" err="1" smtClean="0"/>
              <a:t>auto-confiança</a:t>
            </a:r>
            <a:r>
              <a:rPr lang="pt-BR" dirty="0" smtClean="0"/>
              <a:t> e </a:t>
            </a:r>
            <a:r>
              <a:rPr lang="pt-BR" dirty="0" err="1" smtClean="0"/>
              <a:t>auto-segurança</a:t>
            </a:r>
            <a:r>
              <a:rPr lang="pt-BR" dirty="0" smtClean="0"/>
              <a:t> até parecem ter aumentado. Um dia ele passeava no terraço construído sobre o palácio real e contemplava com prazer e satisfação </a:t>
            </a:r>
            <a:r>
              <a:rPr lang="pt-BR" dirty="0" smtClean="0"/>
              <a:t>o enorme </a:t>
            </a:r>
            <a:r>
              <a:rPr lang="pt-BR" dirty="0" smtClean="0"/>
              <a:t>império. </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39</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361355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II. A História das Nações (2-7)</a:t>
            </a:r>
          </a:p>
          <a:p>
            <a:pPr indent="14288">
              <a:buNone/>
            </a:pPr>
            <a:r>
              <a:rPr lang="pt-BR" dirty="0" smtClean="0"/>
              <a:t>A. O Primeiro Sonho de Nabucodonosor (2)</a:t>
            </a:r>
          </a:p>
          <a:p>
            <a:pPr>
              <a:buNone/>
            </a:pPr>
            <a:r>
              <a:rPr lang="pt-BR" dirty="0" smtClean="0"/>
              <a:t>	B. </a:t>
            </a:r>
            <a:r>
              <a:rPr lang="pt-BR" dirty="0" smtClean="0"/>
              <a:t>A Fornalha de </a:t>
            </a:r>
            <a:r>
              <a:rPr lang="pt-BR" dirty="0" smtClean="0"/>
              <a:t>Nabucodonosor (3)</a:t>
            </a:r>
          </a:p>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endParaRPr lang="pt-BR" dirty="0" smtClean="0"/>
          </a:p>
          <a:p>
            <a:pPr marL="233363" indent="-233363">
              <a:buNone/>
              <a:tabLst>
                <a:tab pos="712788" algn="l"/>
              </a:tabLst>
            </a:pPr>
            <a:r>
              <a:rPr lang="pt-BR" i="1" dirty="0" smtClean="0"/>
              <a:t>1 Nabucodonosor rei</a:t>
            </a:r>
            <a:r>
              <a:rPr lang="pt-BR" i="1" dirty="0"/>
              <a:t>, a todos os povos, nações e línguas, que moram em toda a terra: Paz vos </a:t>
            </a:r>
            <a:r>
              <a:rPr lang="pt-BR" i="1" dirty="0" smtClean="0"/>
              <a:t>seja </a:t>
            </a:r>
            <a:r>
              <a:rPr lang="pt-BR" i="1" dirty="0"/>
              <a:t>multiplicada. 2 Pareceu-me bem fazer conhecidos os sinais e maravilhas que Deus, o Altíssimo, tem feito para comigo. 3 Quão grandes são os seus sinais, e quão poderosas as suas maravilhas! O seu reino é um reino sempiterno, e o seu domínio de geração em geração</a:t>
            </a:r>
            <a:r>
              <a:rPr lang="pt-BR" i="1" dirty="0" smtClean="0"/>
              <a:t>.</a:t>
            </a:r>
            <a:endParaRPr lang="pt-BR"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40</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pic>
        <p:nvPicPr>
          <p:cNvPr id="6" name="Picture 5" descr="daniel-4-iii.png"/>
          <p:cNvPicPr>
            <a:picLocks noChangeAspect="1"/>
          </p:cNvPicPr>
          <p:nvPr/>
        </p:nvPicPr>
        <p:blipFill>
          <a:blip r:embed="rId2" cstate="print"/>
          <a:stretch>
            <a:fillRect/>
          </a:stretch>
        </p:blipFill>
        <p:spPr>
          <a:xfrm>
            <a:off x="2237696" y="3367008"/>
            <a:ext cx="4577892" cy="342900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a:buNone/>
            </a:pPr>
            <a:r>
              <a:rPr lang="pt-BR" dirty="0" smtClean="0"/>
              <a:t>	Seu coração encheu de vaidade e sua boca transbordou: “</a:t>
            </a:r>
            <a:r>
              <a:rPr lang="pt-BR" i="1" dirty="0" smtClean="0"/>
              <a:t>...eu edifiquei...com a força do meu poder...para...minha magnificência</a:t>
            </a:r>
            <a:r>
              <a:rPr lang="pt-BR" dirty="0" smtClean="0"/>
              <a:t>”. No seu ponto de vista, ele era a causa, o meio e a finalidade de tudo que se realizava em seu reino.</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41</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a:buNone/>
            </a:pPr>
            <a:r>
              <a:rPr lang="pt-BR" dirty="0" smtClean="0"/>
              <a:t>	Então o julgamento veio sobre Nabucodonosor conforme foi predito, e ele foi expulso do meio dos homens, aparentemente afetado da enfermidade mental conhecido como “</a:t>
            </a:r>
            <a:r>
              <a:rPr lang="pt-BR" dirty="0" err="1" smtClean="0"/>
              <a:t>licantropia</a:t>
            </a:r>
            <a:r>
              <a:rPr lang="pt-BR" dirty="0" smtClean="0"/>
              <a:t>”. A doença aqui referida está atestada em tempos pré-científicos, não sendo mais hoje </a:t>
            </a:r>
            <a:r>
              <a:rPr lang="pt-BR" dirty="0" smtClean="0"/>
              <a:t>mencionada </a:t>
            </a:r>
            <a:r>
              <a:rPr lang="pt-BR" dirty="0" smtClean="0"/>
              <a:t>por esse nome.</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42</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a:buNone/>
            </a:pPr>
            <a:r>
              <a:rPr lang="pt-BR" dirty="0" smtClean="0"/>
              <a:t>	O doutor </a:t>
            </a:r>
            <a:r>
              <a:rPr lang="pt-BR" dirty="0" err="1" smtClean="0"/>
              <a:t>Montagu</a:t>
            </a:r>
            <a:r>
              <a:rPr lang="pt-BR" dirty="0" smtClean="0"/>
              <a:t> G. Baker, psiquiatra clínico, descreve o que segue: “No que tange a doença de Nabucodonosor, as características são de um bem agudo ataque de insanidade; a sua aparência dava </a:t>
            </a:r>
            <a:r>
              <a:rPr lang="pt-BR" dirty="0" err="1" smtClean="0"/>
              <a:t>idéia</a:t>
            </a:r>
            <a:r>
              <a:rPr lang="pt-BR" dirty="0" smtClean="0"/>
              <a:t> de que ele era de fato um animal. Porém, quanto a sua recuperação, pode ser imediata.”</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43</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endParaRPr lang="pt-BR" dirty="0" smtClean="0"/>
          </a:p>
          <a:p>
            <a:pPr>
              <a:buNone/>
            </a:pPr>
            <a:r>
              <a:rPr lang="pt-BR" dirty="0" smtClean="0"/>
              <a:t>	Continua ainda esse médico: “A pessoa que se recuperava da citada doença, o fazia imediatamente. Seu discernimento e bom-senso, como aconteceu com Nabucodonosor, voltava imediatamente.” A autoridade acima citada, informa que, já teve em sua clínica dois pacientes com sintomas aparentes da mesma enfermidade, e que eles imitavam cães, lobos, etc.</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44</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r>
              <a:rPr lang="pt-BR" dirty="0" smtClean="0"/>
              <a:t>		b.  A Recuperação (4:34-36)</a:t>
            </a:r>
          </a:p>
          <a:p>
            <a:pPr>
              <a:buNone/>
              <a:tabLst>
                <a:tab pos="1611313" algn="l"/>
              </a:tabLst>
            </a:pPr>
            <a:r>
              <a:rPr lang="pt-BR" dirty="0" smtClean="0"/>
              <a:t>		1)  Da Doença (4:34-35)</a:t>
            </a:r>
          </a:p>
          <a:p>
            <a:pPr>
              <a:buNone/>
              <a:tabLst>
                <a:tab pos="1611313" algn="l"/>
              </a:tabLst>
            </a:pPr>
            <a:endParaRPr lang="pt-BR" dirty="0"/>
          </a:p>
          <a:p>
            <a:pPr marL="233363" indent="-233363">
              <a:buNone/>
              <a:tabLst>
                <a:tab pos="1611313" algn="l"/>
              </a:tabLst>
            </a:pPr>
            <a:r>
              <a:rPr lang="pt-BR" sz="2300" i="1" dirty="0" smtClean="0"/>
              <a:t>34 </a:t>
            </a:r>
            <a:r>
              <a:rPr lang="pt-BR" sz="2300" i="1" dirty="0"/>
              <a:t>Mas ao fim daqueles dias eu, Nabucodonosor, levantei os meus olhos ao céu, e tornou-me a vir o entendimento, e eu bendisse o Altíssimo, e louvei e glorifiquei ao que vive para sempre, cujo domínio é um domínio sempiterno, e cujo reino é de geração em geração. 35 E todos os moradores da terra são reputados em nada, e segundo a sua vontade ele opera com o exército do céu e os moradores da terra; não há quem possa estorvar a sua mão, e lhe diga: Que fazes?</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45</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r>
              <a:rPr lang="pt-BR" dirty="0" smtClean="0"/>
              <a:t>		b.  A Recuperação (4:34-36)</a:t>
            </a:r>
          </a:p>
          <a:p>
            <a:pPr>
              <a:buNone/>
              <a:tabLst>
                <a:tab pos="1611313" algn="l"/>
              </a:tabLst>
            </a:pPr>
            <a:r>
              <a:rPr lang="pt-BR" dirty="0" smtClean="0"/>
              <a:t>		1)  Da Doença (4:34-35)</a:t>
            </a:r>
          </a:p>
          <a:p>
            <a:pPr>
              <a:buNone/>
              <a:tabLst>
                <a:tab pos="1611313" algn="l"/>
              </a:tabLst>
            </a:pPr>
            <a:endParaRPr lang="pt-BR" dirty="0" smtClean="0"/>
          </a:p>
          <a:p>
            <a:pPr>
              <a:buNone/>
            </a:pPr>
            <a:r>
              <a:rPr lang="pt-BR" dirty="0" smtClean="0"/>
              <a:t>	</a:t>
            </a:r>
            <a:r>
              <a:rPr lang="pt-BR" sz="2300" dirty="0" smtClean="0"/>
              <a:t>Pela graça de Deus, num momento de lucidez, o monarca mudou o rumo do seu olhar. Ele estava acostumado a olhar para baixo. Antes, do alto do terraço do seu palácio, ele havia visto “a glória do seu império” que ficava aos seus pés. Tinha acostumado de olhar para baixo. Todos os seus planos, pensamentos e ideias, antes da sua doença, estavam dirigidos para baixo, presos </a:t>
            </a:r>
            <a:r>
              <a:rPr lang="pt-BR" sz="2300" dirty="0" smtClean="0"/>
              <a:t>à </a:t>
            </a:r>
            <a:r>
              <a:rPr lang="pt-BR" sz="2300" dirty="0" smtClean="0"/>
              <a:t>terra. Mas agora levantou os olhos ao céu e mudou também o rumo da sua vida.</a:t>
            </a:r>
          </a:p>
          <a:p>
            <a:r>
              <a:rPr lang="pt-BR" dirty="0" smtClean="0"/>
              <a:t/>
            </a:r>
            <a:br>
              <a:rPr lang="pt-BR" dirty="0" smtClean="0"/>
            </a:br>
            <a:endParaRPr lang="pt-BR" dirty="0" smtClean="0"/>
          </a:p>
          <a:p>
            <a:r>
              <a:rPr lang="pt-BR" dirty="0" smtClean="0"/>
              <a:t>2) Do Reino (4:36)</a:t>
            </a:r>
          </a:p>
          <a:p>
            <a:r>
              <a:rPr lang="pt-BR" dirty="0" smtClean="0"/>
              <a:t/>
            </a:r>
            <a:br>
              <a:rPr lang="pt-BR" dirty="0" smtClean="0"/>
            </a:br>
            <a:endParaRPr lang="pt-BR" dirty="0" smtClean="0"/>
          </a:p>
          <a:p>
            <a:r>
              <a:rPr lang="pt-BR" dirty="0" smtClean="0"/>
              <a:t>4:36 No mesmo tempo tornou a mim o meu entendimento, </a:t>
            </a:r>
          </a:p>
          <a:p>
            <a:r>
              <a:rPr lang="pt-BR" dirty="0" smtClean="0"/>
              <a:t>e para a dignidade do meu reino tornou-me a vir a minha majestade e o meu resplendor; </a:t>
            </a:r>
          </a:p>
          <a:p>
            <a:r>
              <a:rPr lang="pt-BR" dirty="0" smtClean="0"/>
              <a:t>e buscaram-me os meus conselheiros e os meus senhores; </a:t>
            </a:r>
          </a:p>
          <a:p>
            <a:r>
              <a:rPr lang="pt-BR" dirty="0" smtClean="0"/>
              <a:t>e fui restabelecido no meu reino, </a:t>
            </a:r>
          </a:p>
          <a:p>
            <a:r>
              <a:rPr lang="pt-BR" dirty="0" smtClean="0"/>
              <a:t>e a minha glória foi aumentada.</a:t>
            </a:r>
          </a:p>
          <a:p>
            <a:r>
              <a:rPr lang="pt-BR" dirty="0" smtClean="0"/>
              <a:t/>
            </a:r>
            <a:br>
              <a:rPr lang="pt-BR" dirty="0" smtClean="0"/>
            </a:br>
            <a:endParaRPr lang="pt-BR" dirty="0" smtClean="0"/>
          </a:p>
          <a:p>
            <a:r>
              <a:rPr lang="pt-BR" dirty="0" smtClean="0"/>
              <a:t>4. A Conclusão: Louvor A Deus (4:37)</a:t>
            </a:r>
          </a:p>
          <a:p>
            <a:r>
              <a:rPr lang="pt-BR" dirty="0" smtClean="0"/>
              <a:t/>
            </a:r>
            <a:br>
              <a:rPr lang="pt-BR" dirty="0" smtClean="0"/>
            </a:br>
            <a:endParaRPr lang="pt-BR" dirty="0" smtClean="0"/>
          </a:p>
          <a:p>
            <a:r>
              <a:rPr lang="pt-BR" dirty="0" smtClean="0"/>
              <a:t>4:37 Agora, pois, eu, Nabucodonosor, </a:t>
            </a:r>
          </a:p>
          <a:p>
            <a:r>
              <a:rPr lang="pt-BR" dirty="0" smtClean="0"/>
              <a:t>louvo, </a:t>
            </a:r>
          </a:p>
          <a:p>
            <a:r>
              <a:rPr lang="pt-BR" dirty="0" err="1" smtClean="0"/>
              <a:t>exalço</a:t>
            </a:r>
            <a:r>
              <a:rPr lang="pt-BR" dirty="0" smtClean="0"/>
              <a:t> </a:t>
            </a:r>
          </a:p>
          <a:p>
            <a:r>
              <a:rPr lang="pt-BR" dirty="0" smtClean="0"/>
              <a:t>e glorifico </a:t>
            </a:r>
          </a:p>
          <a:p>
            <a:r>
              <a:rPr lang="pt-BR" dirty="0" smtClean="0"/>
              <a:t>ao Rei do céu; </a:t>
            </a:r>
          </a:p>
          <a:p>
            <a:r>
              <a:rPr lang="pt-BR" dirty="0" smtClean="0"/>
              <a:t>porque </a:t>
            </a:r>
          </a:p>
          <a:p>
            <a:r>
              <a:rPr lang="pt-BR" dirty="0" smtClean="0"/>
              <a:t>todas as suas obras são verdade, </a:t>
            </a:r>
          </a:p>
          <a:p>
            <a:r>
              <a:rPr lang="pt-BR" dirty="0" smtClean="0"/>
              <a:t>e os seus caminhos juízo, </a:t>
            </a:r>
          </a:p>
          <a:p>
            <a:r>
              <a:rPr lang="pt-BR" dirty="0" smtClean="0"/>
              <a:t>e pode humilhar aos que andam na soberba. </a:t>
            </a:r>
          </a:p>
          <a:p>
            <a:r>
              <a:rPr lang="pt-BR" dirty="0" smtClean="0"/>
              <a:t/>
            </a:r>
            <a:br>
              <a:rPr lang="pt-BR" dirty="0" smtClean="0"/>
            </a:br>
            <a:endParaRPr lang="pt-BR" dirty="0" smtClean="0"/>
          </a:p>
          <a:p>
            <a:r>
              <a:rPr lang="pt-BR" dirty="0" smtClean="0"/>
              <a:t>O REI NABUCODONOSOR REALMENTE ERA SALVO?</a:t>
            </a:r>
          </a:p>
          <a:p>
            <a:r>
              <a:rPr lang="pt-BR" dirty="0" smtClean="0"/>
              <a:t/>
            </a:r>
            <a:br>
              <a:rPr lang="pt-BR" dirty="0" smtClean="0"/>
            </a:br>
            <a:endParaRPr lang="pt-BR" dirty="0" smtClean="0"/>
          </a:p>
          <a:p>
            <a:r>
              <a:rPr lang="pt-BR" dirty="0" smtClean="0"/>
              <a:t>Argumentos em favor: Neste capítulo não se refere ao Deus dos outros, mas ao Deus cujo poder Nabucodonosor experimentou na sua própria vida (vs. 2). O monarca queria proclamar a grandeza de Deu a todos os seus súditos, mostrando no mesmo tempo a sua humildade, um dos requerimentos para ser salvo. Ele desejava paz a todos “</a:t>
            </a:r>
            <a:r>
              <a:rPr lang="pt-BR" i="1" dirty="0" smtClean="0"/>
              <a:t>a todos... que moram em toda a terra: Paz vos seja multiplicada</a:t>
            </a:r>
            <a:r>
              <a:rPr lang="pt-BR" dirty="0" smtClean="0"/>
              <a:t>” (vs. 1). Ele louva, exalta e glorifica Deus agora, em vez de só bendizer Deus. Ele não tem raiva com Deus para sua humilhação, mas reconhece que Deus é justo em todos os seus caminhos, mostrando uma mudança de coração. Porque Deus permitiria um rei perdido dar seu testemunho na Bíblia?</a:t>
            </a:r>
          </a:p>
          <a:p>
            <a:r>
              <a:rPr lang="pt-BR" dirty="0" smtClean="0"/>
              <a:t/>
            </a:r>
            <a:br>
              <a:rPr lang="pt-BR" dirty="0" smtClean="0"/>
            </a:br>
            <a:endParaRPr lang="pt-BR" dirty="0" smtClean="0"/>
          </a:p>
          <a:p>
            <a:r>
              <a:rPr lang="pt-BR" dirty="0" smtClean="0"/>
              <a:t>Argumentos contra: Ele ainda usa frases como “</a:t>
            </a:r>
            <a:r>
              <a:rPr lang="pt-BR" i="1" dirty="0" smtClean="0"/>
              <a:t>o espírito dos deuses santos</a:t>
            </a:r>
            <a:r>
              <a:rPr lang="pt-BR" dirty="0" smtClean="0"/>
              <a:t>” (vs. 8-9, 18) e “</a:t>
            </a:r>
            <a:r>
              <a:rPr lang="pt-BR" i="1" dirty="0" smtClean="0"/>
              <a:t>segundo o nome do meu deus</a:t>
            </a:r>
            <a:r>
              <a:rPr lang="pt-BR" dirty="0" smtClean="0"/>
              <a:t>” (vs. 9). O conhecimento mental de Deus não salva ninguém! Realmente nada mostra que houve uma aceitação de Deus como seu único e suficiente Deus!</a:t>
            </a:r>
          </a:p>
          <a:p>
            <a:r>
              <a:rPr lang="pt-BR" dirty="0" smtClean="0"/>
              <a:t/>
            </a:r>
            <a:br>
              <a:rPr lang="pt-BR" dirty="0" smtClean="0"/>
            </a:br>
            <a:endParaRPr lang="pt-BR" dirty="0" smtClean="0"/>
          </a:p>
          <a:p>
            <a:r>
              <a:rPr lang="pt-BR" dirty="0" smtClean="0"/>
              <a:t>Conclusão: Mesmo que não temos nada que prova que Nabucodonosor era salvo, e que não podemos afirmar a sua salvação, creio que é uma boa possibilidade que encontráramos o Rei Nabucodonosor no céu. Só o tempo mostrará se isso é a verdade!</a:t>
            </a:r>
          </a:p>
          <a:p>
            <a:r>
              <a:rPr lang="pt-BR" dirty="0" smtClean="0"/>
              <a:t/>
            </a:r>
            <a:br>
              <a:rPr lang="pt-BR" dirty="0" smtClean="0"/>
            </a:br>
            <a:endParaRPr lang="pt-BR" dirty="0" smtClean="0"/>
          </a:p>
          <a:p>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46</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r>
              <a:rPr lang="pt-BR" dirty="0" smtClean="0"/>
              <a:t>		b.  A Recuperação (4:34-36)</a:t>
            </a:r>
          </a:p>
          <a:p>
            <a:pPr>
              <a:buNone/>
              <a:tabLst>
                <a:tab pos="1611313" algn="l"/>
              </a:tabLst>
            </a:pPr>
            <a:r>
              <a:rPr lang="pt-BR" dirty="0" smtClean="0"/>
              <a:t>		1)  Da Doença (4:34-35)</a:t>
            </a:r>
          </a:p>
          <a:p>
            <a:pPr>
              <a:buNone/>
              <a:tabLst>
                <a:tab pos="1611313" algn="l"/>
              </a:tabLst>
            </a:pPr>
            <a:r>
              <a:rPr lang="pt-BR" dirty="0" smtClean="0"/>
              <a:t>		2)  Do Reino (4:36)</a:t>
            </a:r>
          </a:p>
          <a:p>
            <a:pPr>
              <a:buNone/>
              <a:tabLst>
                <a:tab pos="1611313" algn="l"/>
              </a:tabLst>
            </a:pPr>
            <a:endParaRPr lang="pt-BR" dirty="0"/>
          </a:p>
          <a:p>
            <a:pPr marL="233363" indent="-233363">
              <a:buNone/>
              <a:tabLst>
                <a:tab pos="1611313" algn="l"/>
              </a:tabLst>
            </a:pPr>
            <a:r>
              <a:rPr lang="pt-BR" i="1" dirty="0" smtClean="0"/>
              <a:t>36 </a:t>
            </a:r>
            <a:r>
              <a:rPr lang="pt-BR" i="1" dirty="0"/>
              <a:t>No mesmo tempo tornou a mim o meu entendimento, e para a dignidade do meu reino tornou-me a vir a minha majestade e o meu resplendor; e buscaram-me os meus conselheiros e os meus senhores; e fui restabelecido no meu reino, e a minha glória foi </a:t>
            </a:r>
            <a:r>
              <a:rPr lang="pt-BR" i="1" dirty="0" smtClean="0"/>
              <a:t>aumentada.</a:t>
            </a:r>
            <a:endParaRPr lang="pt-BR" i="1"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47</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tabLst>
                <a:tab pos="712788" algn="l"/>
              </a:tabLst>
            </a:pPr>
            <a:r>
              <a:rPr lang="pt-BR" dirty="0" smtClean="0"/>
              <a:t>		3.  O Cumprimento da Visão (4:28-36)</a:t>
            </a:r>
          </a:p>
          <a:p>
            <a:pPr>
              <a:buNone/>
              <a:tabLst>
                <a:tab pos="1162050" algn="l"/>
              </a:tabLst>
            </a:pPr>
            <a:r>
              <a:rPr lang="pt-BR" dirty="0" smtClean="0"/>
              <a:t>		a.  A Doença (4:28-33)</a:t>
            </a:r>
          </a:p>
          <a:p>
            <a:pPr>
              <a:buNone/>
              <a:tabLst>
                <a:tab pos="1162050" algn="l"/>
              </a:tabLst>
            </a:pPr>
            <a:r>
              <a:rPr lang="pt-BR" dirty="0" smtClean="0"/>
              <a:t>		b.  A Recuperação (4:34-36)</a:t>
            </a:r>
          </a:p>
          <a:p>
            <a:pPr>
              <a:buNone/>
              <a:tabLst>
                <a:tab pos="1611313" algn="l"/>
              </a:tabLst>
            </a:pPr>
            <a:r>
              <a:rPr lang="pt-BR" dirty="0" smtClean="0"/>
              <a:t>		1)  Da Doença (4:34-35)</a:t>
            </a:r>
          </a:p>
          <a:p>
            <a:pPr>
              <a:buNone/>
              <a:tabLst>
                <a:tab pos="1611313" algn="l"/>
              </a:tabLst>
            </a:pPr>
            <a:r>
              <a:rPr lang="pt-BR" dirty="0" smtClean="0"/>
              <a:t>		2)  Do Reino (4:36)</a:t>
            </a:r>
          </a:p>
          <a:p>
            <a:pPr>
              <a:buNone/>
              <a:tabLst>
                <a:tab pos="712788" algn="l"/>
              </a:tabLst>
            </a:pPr>
            <a:r>
              <a:rPr lang="pt-BR" dirty="0" smtClean="0"/>
              <a:t>		4.  A Conclusão: Louvor A Deus (4:37)</a:t>
            </a:r>
          </a:p>
          <a:p>
            <a:pPr>
              <a:buNone/>
            </a:pPr>
            <a:endParaRPr lang="pt-BR" dirty="0" smtClean="0"/>
          </a:p>
          <a:p>
            <a:pPr marL="233363" indent="-233363">
              <a:buNone/>
            </a:pPr>
            <a:r>
              <a:rPr lang="pt-BR" i="1" dirty="0" smtClean="0"/>
              <a:t>37 </a:t>
            </a:r>
            <a:r>
              <a:rPr lang="pt-BR" i="1" dirty="0"/>
              <a:t>Agora, pois, eu, Nabucodonosor, louvo, exalço e glorifico ao Rei do céu; porque todas as suas obras são verdade, e os seus caminhos juízo, e pode humilhar aos que andam na soberba</a:t>
            </a:r>
            <a:r>
              <a:rPr lang="pt-BR" i="1" dirty="0" smtClean="0"/>
              <a:t>.</a:t>
            </a:r>
          </a:p>
          <a:p>
            <a:pPr>
              <a:buNone/>
            </a:pPr>
            <a:endParaRPr lang="pt-BR" dirty="0"/>
          </a:p>
          <a:p>
            <a:pPr algn="ctr">
              <a:buNone/>
            </a:pPr>
            <a:r>
              <a:rPr lang="pt-BR" dirty="0" smtClean="0"/>
              <a:t>O REI NABUCODONOSOR REALMENTE ERA SALVO?</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48</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424693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lgn="ctr">
              <a:buNone/>
            </a:pPr>
            <a:r>
              <a:rPr lang="pt-BR" dirty="0" smtClean="0"/>
              <a:t>O REI NABUCODONOSOR REALMENTE ERA SALVO?</a:t>
            </a:r>
          </a:p>
          <a:p>
            <a:endParaRPr lang="pt-BR" dirty="0" smtClean="0"/>
          </a:p>
          <a:p>
            <a:pPr>
              <a:buNone/>
            </a:pPr>
            <a:r>
              <a:rPr lang="pt-BR" dirty="0" smtClean="0"/>
              <a:t>	</a:t>
            </a:r>
            <a:r>
              <a:rPr lang="pt-BR" u="sng" dirty="0" smtClean="0"/>
              <a:t>Argumentos </a:t>
            </a:r>
            <a:r>
              <a:rPr lang="pt-BR" u="sng" dirty="0" smtClean="0"/>
              <a:t>a </a:t>
            </a:r>
            <a:r>
              <a:rPr lang="pt-BR" u="sng" dirty="0" smtClean="0"/>
              <a:t>favor</a:t>
            </a:r>
            <a:r>
              <a:rPr lang="pt-BR" dirty="0" smtClean="0"/>
              <a:t>: Neste capítulo não se refere ao Deus dos outros, mas ao Deus cujo poder Nabucodonosor experimentou na sua própria vida (vs. 2). O monarca queria proclamar a grandeza de Deu a todos os seus súditos, mostrando no mesmo tempo a sua humildade, um dos requerimentos para ser salvo. Ele desejava paz a todos “</a:t>
            </a:r>
            <a:r>
              <a:rPr lang="pt-BR" i="1" dirty="0" smtClean="0"/>
              <a:t>a todos... que moram em toda a terra: Paz vos seja multiplicada</a:t>
            </a:r>
            <a:r>
              <a:rPr lang="pt-BR" dirty="0" smtClean="0"/>
              <a:t>” (vs. 1). </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49</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II. A História das Nações (2-7)</a:t>
            </a:r>
          </a:p>
          <a:p>
            <a:pPr indent="14288">
              <a:buNone/>
            </a:pPr>
            <a:r>
              <a:rPr lang="pt-BR" dirty="0" smtClean="0"/>
              <a:t>A. O Primeiro Sonho de Nabucodonosor (2)</a:t>
            </a:r>
          </a:p>
          <a:p>
            <a:pPr>
              <a:buNone/>
            </a:pPr>
            <a:r>
              <a:rPr lang="pt-BR" dirty="0" smtClean="0"/>
              <a:t>	B. </a:t>
            </a:r>
            <a:r>
              <a:rPr lang="pt-BR" dirty="0" smtClean="0"/>
              <a:t>A Fornalha de </a:t>
            </a:r>
            <a:r>
              <a:rPr lang="pt-BR" dirty="0" smtClean="0"/>
              <a:t>Nabucodonosor (3)</a:t>
            </a:r>
          </a:p>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endParaRPr lang="pt-BR" dirty="0" smtClean="0"/>
          </a:p>
          <a:p>
            <a:pPr>
              <a:buNone/>
            </a:pPr>
            <a:r>
              <a:rPr lang="pt-BR" dirty="0" smtClean="0"/>
              <a:t>	No final do terceiro capítulo, o monarca havia sido enriquecido pela notável experiência da milagrosa preservação dos três homens no meio da fornalha ardente. Ele reconheceu o poder de Deus, mas ainda não estava pronto a curvar-se perante ele. O Deus Todo-Poderoso para ele continuava sendo “</a:t>
            </a:r>
            <a:r>
              <a:rPr lang="pt-BR" i="1" dirty="0" smtClean="0"/>
              <a:t>o Deus de </a:t>
            </a:r>
            <a:r>
              <a:rPr lang="pt-BR" i="1" dirty="0" err="1" smtClean="0"/>
              <a:t>Sadraque</a:t>
            </a:r>
            <a:r>
              <a:rPr lang="pt-BR" i="1" dirty="0" smtClean="0"/>
              <a:t>, </a:t>
            </a:r>
            <a:r>
              <a:rPr lang="pt-BR" i="1" dirty="0" err="1" smtClean="0"/>
              <a:t>Mesaque</a:t>
            </a:r>
            <a:r>
              <a:rPr lang="pt-BR" i="1" dirty="0" smtClean="0"/>
              <a:t> e </a:t>
            </a:r>
            <a:r>
              <a:rPr lang="pt-BR" i="1" dirty="0" err="1" smtClean="0"/>
              <a:t>Abednego</a:t>
            </a:r>
            <a:r>
              <a:rPr lang="pt-BR" dirty="0" smtClean="0"/>
              <a:t>” (Dan. 3:28). Mas não era ainda o seu Deus pessoal.</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5</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extLst>
      <p:ext uri="{BB962C8B-B14F-4D97-AF65-F5344CB8AC3E}">
        <p14:creationId xmlns:p14="http://schemas.microsoft.com/office/powerpoint/2010/main" val="19050936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lgn="ctr">
              <a:buNone/>
            </a:pPr>
            <a:r>
              <a:rPr lang="pt-BR" dirty="0" smtClean="0"/>
              <a:t>O REI NABUCODONOSOR REALMENTE ERA SALVO?</a:t>
            </a:r>
          </a:p>
          <a:p>
            <a:endParaRPr lang="pt-BR" dirty="0" smtClean="0"/>
          </a:p>
          <a:p>
            <a:pPr>
              <a:buNone/>
            </a:pPr>
            <a:r>
              <a:rPr lang="pt-BR" dirty="0" smtClean="0"/>
              <a:t>	Ele louva, exalta e glorifica Deus agora, em vez de só bendizer Deus. Ele não tem raiva com Deus </a:t>
            </a:r>
            <a:r>
              <a:rPr lang="pt-BR" dirty="0" smtClean="0"/>
              <a:t>por </a:t>
            </a:r>
            <a:r>
              <a:rPr lang="pt-BR" dirty="0" smtClean="0"/>
              <a:t>sua humilhação, mas reconhece que Deus é justo em todos os seus caminhos, mostrando uma mudança de coração. Porque Deus permitiria um rei perdido dar seu testemunho na Bíblia?</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50</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lgn="ctr">
              <a:buNone/>
            </a:pPr>
            <a:r>
              <a:rPr lang="pt-BR" dirty="0" smtClean="0"/>
              <a:t>O REI NABUCODONOSOR REALMENTE ERA SALVO?</a:t>
            </a:r>
          </a:p>
          <a:p>
            <a:endParaRPr lang="pt-BR" dirty="0" smtClean="0"/>
          </a:p>
          <a:p>
            <a:pPr>
              <a:buNone/>
            </a:pPr>
            <a:r>
              <a:rPr lang="pt-BR" dirty="0" smtClean="0"/>
              <a:t>	</a:t>
            </a:r>
            <a:r>
              <a:rPr lang="pt-BR" u="sng" dirty="0" smtClean="0"/>
              <a:t>Argumentos contra</a:t>
            </a:r>
            <a:r>
              <a:rPr lang="pt-BR" dirty="0" smtClean="0"/>
              <a:t>: Ele ainda usa frases como “</a:t>
            </a:r>
            <a:r>
              <a:rPr lang="pt-BR" i="1" dirty="0" smtClean="0"/>
              <a:t>o espírito dos deuses santos</a:t>
            </a:r>
            <a:r>
              <a:rPr lang="pt-BR" dirty="0" smtClean="0"/>
              <a:t>” (vs. 8-9, 18) e “</a:t>
            </a:r>
            <a:r>
              <a:rPr lang="pt-BR" i="1" dirty="0" smtClean="0"/>
              <a:t>segundo o nome do meu deus</a:t>
            </a:r>
            <a:r>
              <a:rPr lang="pt-BR" dirty="0" smtClean="0"/>
              <a:t>” (vs. 9). O conhecimento mental de Deus não salva ninguém! Realmente nada mostra que houve uma aceitação de Deus como seu único e suficiente Deus!</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51</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lgn="ctr">
              <a:buNone/>
            </a:pPr>
            <a:r>
              <a:rPr lang="pt-BR" dirty="0" smtClean="0"/>
              <a:t>O REI NABUCODONOSOR REALMENTE ERA SALVO?</a:t>
            </a:r>
          </a:p>
          <a:p>
            <a:endParaRPr lang="pt-BR" dirty="0" smtClean="0"/>
          </a:p>
          <a:p>
            <a:pPr>
              <a:buNone/>
            </a:pPr>
            <a:r>
              <a:rPr lang="pt-BR" dirty="0" smtClean="0"/>
              <a:t>	</a:t>
            </a:r>
            <a:r>
              <a:rPr lang="pt-BR" u="sng" dirty="0" smtClean="0"/>
              <a:t>Conclusão</a:t>
            </a:r>
            <a:r>
              <a:rPr lang="pt-BR" dirty="0" smtClean="0"/>
              <a:t>: Mesmo que não temos nada que prova que Nabucodonosor era salvo, e que não podemos afirmar a sua salvação, creio que é uma boa possibilidade que </a:t>
            </a:r>
            <a:r>
              <a:rPr lang="pt-BR" dirty="0" smtClean="0"/>
              <a:t>encontraremos </a:t>
            </a:r>
            <a:r>
              <a:rPr lang="pt-BR" dirty="0" smtClean="0"/>
              <a:t>o Rei Nabucodonosor no céu. Só o tempo mostrará se isso é a verdade!</a:t>
            </a:r>
            <a:endParaRPr lang="pt-BR" dirty="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52</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II. A História das Nações (2-7)</a:t>
            </a:r>
          </a:p>
          <a:p>
            <a:pPr indent="14288">
              <a:buNone/>
            </a:pPr>
            <a:r>
              <a:rPr lang="pt-BR" dirty="0" smtClean="0"/>
              <a:t>A. O Primeiro Sonho de Nabucodonosor (2)</a:t>
            </a:r>
          </a:p>
          <a:p>
            <a:pPr>
              <a:buNone/>
            </a:pPr>
            <a:r>
              <a:rPr lang="pt-BR" dirty="0" smtClean="0"/>
              <a:t>	B. </a:t>
            </a:r>
            <a:r>
              <a:rPr lang="pt-BR" dirty="0"/>
              <a:t>A Fornalha de </a:t>
            </a:r>
            <a:r>
              <a:rPr lang="pt-BR" dirty="0" smtClean="0"/>
              <a:t>Nabucodonosor (3)</a:t>
            </a:r>
          </a:p>
          <a:p>
            <a:pPr>
              <a:buNone/>
            </a:pPr>
            <a:r>
              <a:rPr lang="pt-BR" dirty="0" smtClean="0"/>
              <a:t>	C. O Segundo Sonho de Nabucodonosor (4)</a:t>
            </a:r>
          </a:p>
          <a:p>
            <a:pPr>
              <a:buNone/>
              <a:tabLst>
                <a:tab pos="712788" algn="l"/>
              </a:tabLst>
            </a:pPr>
            <a:r>
              <a:rPr lang="pt-BR" dirty="0" smtClean="0"/>
              <a:t>		1.  A Introdução: Saudação e Louvor (4:1-3)</a:t>
            </a:r>
          </a:p>
          <a:p>
            <a:pPr>
              <a:buNone/>
            </a:pPr>
            <a:r>
              <a:rPr lang="pt-BR" dirty="0" smtClean="0"/>
              <a:t>	</a:t>
            </a:r>
          </a:p>
          <a:p>
            <a:pPr>
              <a:buNone/>
            </a:pPr>
            <a:r>
              <a:rPr lang="pt-BR" dirty="0" smtClean="0"/>
              <a:t>	Neste capítulo, o rei Nabucodonosor faz as seguintes proclamações: 1) Reconhece a Deus como sendo o Altíssimo (superior a todos), 2) que os seus sinais e maravilhas são poderosos e 3) que o seu reino é eterno. Nabucodonosor estava convencido de que somente Deus é Deus e Senhor, e que o governo de Deus é para todas as épocas. </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6</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II. A História das Nações (2-7)</a:t>
            </a:r>
          </a:p>
          <a:p>
            <a:pPr indent="14288">
              <a:buNone/>
            </a:pPr>
            <a:r>
              <a:rPr lang="pt-BR" dirty="0" smtClean="0"/>
              <a:t>A. O Primeiro Sonho de Nabucodonosor (2)</a:t>
            </a:r>
          </a:p>
          <a:p>
            <a:pPr>
              <a:buNone/>
            </a:pPr>
            <a:r>
              <a:rPr lang="pt-BR" dirty="0" smtClean="0"/>
              <a:t>	B. </a:t>
            </a:r>
            <a:r>
              <a:rPr lang="pt-BR" dirty="0"/>
              <a:t>A Fornalha de </a:t>
            </a:r>
            <a:r>
              <a:rPr lang="pt-BR" dirty="0" smtClean="0"/>
              <a:t>Nabucodonosor (3)</a:t>
            </a:r>
          </a:p>
          <a:p>
            <a:pPr>
              <a:buNone/>
            </a:pPr>
            <a:r>
              <a:rPr lang="pt-BR" dirty="0" smtClean="0"/>
              <a:t>	C. O Segundo Sonho de Nabucodonosor (4)</a:t>
            </a:r>
          </a:p>
          <a:p>
            <a:pPr>
              <a:buNone/>
              <a:tabLst>
                <a:tab pos="712788" algn="l"/>
              </a:tabLst>
            </a:pPr>
            <a:r>
              <a:rPr lang="pt-BR" dirty="0" smtClean="0"/>
              <a:t>		1.  A Introdução: Saudação e Louvor (4:1-3)</a:t>
            </a:r>
          </a:p>
          <a:p>
            <a:pPr>
              <a:buNone/>
            </a:pPr>
            <a:endParaRPr lang="pt-BR" sz="1400" dirty="0" smtClean="0"/>
          </a:p>
          <a:p>
            <a:pPr>
              <a:buNone/>
            </a:pPr>
            <a:r>
              <a:rPr lang="pt-BR" dirty="0" smtClean="0"/>
              <a:t>	O reino de Deus é eterno, porque seu Rei é um Rei Eterno. Ele viu claramente que a soberania de Deus é para todos os povos em todos os tempos.</a:t>
            </a:r>
          </a:p>
          <a:p>
            <a:pPr>
              <a:buNone/>
            </a:pPr>
            <a:endParaRPr lang="pt-BR" sz="1400" dirty="0" smtClean="0"/>
          </a:p>
          <a:p>
            <a:pPr>
              <a:buNone/>
            </a:pPr>
            <a:r>
              <a:rPr lang="pt-BR" dirty="0" smtClean="0"/>
              <a:t>	Não sabemos quanto tempo decorreu entre os acontecimentos do capítulos três e do capítulo quatro, mas julgamos que estes acontecimentos tiveram lugar mais no fim da vida do monarca do que no início.</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7</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tabLst>
                <a:tab pos="1162050" algn="l"/>
              </a:tabLst>
            </a:pPr>
            <a:endParaRPr lang="pt-BR" dirty="0"/>
          </a:p>
          <a:p>
            <a:pPr marL="233363" indent="-233363">
              <a:buNone/>
              <a:tabLst>
                <a:tab pos="1162050" algn="l"/>
              </a:tabLst>
            </a:pPr>
            <a:r>
              <a:rPr lang="pt-BR" i="1" dirty="0" smtClean="0"/>
              <a:t>4 </a:t>
            </a:r>
            <a:r>
              <a:rPr lang="pt-BR" i="1" dirty="0"/>
              <a:t>Eu, Nabucodonosor, estava sossegado em minha casa, e próspero no meu palácio. 5 Tive um sonho, que me espantou; e estando eu na minha cama, as imaginações e as visões da minha cabeça me turbaram. </a:t>
            </a:r>
            <a:endParaRPr lang="pt-BR" i="1" dirty="0" smtClean="0"/>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8</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77"/>
            <a:ext cx="8229600" cy="5794723"/>
          </a:xfrm>
        </p:spPr>
        <p:txBody>
          <a:bodyPr>
            <a:noAutofit/>
          </a:bodyPr>
          <a:lstStyle/>
          <a:p>
            <a:pPr>
              <a:buNone/>
            </a:pPr>
            <a:r>
              <a:rPr lang="pt-BR" dirty="0" smtClean="0"/>
              <a:t>	C. O Segundo Sonho de Nabucodonosor (4)</a:t>
            </a:r>
          </a:p>
          <a:p>
            <a:pPr>
              <a:buNone/>
              <a:tabLst>
                <a:tab pos="712788" algn="l"/>
              </a:tabLst>
            </a:pPr>
            <a:r>
              <a:rPr lang="pt-BR" dirty="0" smtClean="0"/>
              <a:t>		1.  A Introdução: Saudação e Louvor (4:1-3)</a:t>
            </a:r>
          </a:p>
          <a:p>
            <a:pPr>
              <a:buNone/>
              <a:tabLst>
                <a:tab pos="712788" algn="l"/>
              </a:tabLst>
            </a:pPr>
            <a:r>
              <a:rPr lang="pt-BR" sz="1400" dirty="0" smtClean="0"/>
              <a:t>		</a:t>
            </a:r>
            <a:r>
              <a:rPr lang="pt-BR" dirty="0" smtClean="0"/>
              <a:t>2.  A Visão da Árvore (4:4-27)</a:t>
            </a:r>
          </a:p>
          <a:p>
            <a:pPr>
              <a:buNone/>
              <a:tabLst>
                <a:tab pos="1162050" algn="l"/>
              </a:tabLst>
            </a:pPr>
            <a:r>
              <a:rPr lang="pt-BR" dirty="0" smtClean="0"/>
              <a:t>		a.  A Perturbação de Nabucodonosor (4:4-5)</a:t>
            </a:r>
          </a:p>
          <a:p>
            <a:pPr>
              <a:buNone/>
              <a:tabLst>
                <a:tab pos="1162050" algn="l"/>
              </a:tabLst>
            </a:pPr>
            <a:endParaRPr lang="pt-BR" dirty="0" smtClean="0"/>
          </a:p>
          <a:p>
            <a:pPr>
              <a:buNone/>
            </a:pPr>
            <a:r>
              <a:rPr lang="pt-BR" dirty="0" smtClean="0"/>
              <a:t>	Nabucodonosor era tranquilo e feliz antes </a:t>
            </a:r>
            <a:r>
              <a:rPr lang="pt-BR" dirty="0" smtClean="0"/>
              <a:t>desta </a:t>
            </a:r>
            <a:r>
              <a:rPr lang="pt-BR" dirty="0" smtClean="0"/>
              <a:t>nova invasão de </a:t>
            </a:r>
            <a:r>
              <a:rPr lang="pt-BR" dirty="0" smtClean="0"/>
              <a:t>Deus em sua </a:t>
            </a:r>
            <a:r>
              <a:rPr lang="pt-BR" dirty="0" smtClean="0"/>
              <a:t>vida. Humanamente falando, Nabucodonosor tinha muitos motivos para estar satisfeito e despreocupado. O império estava em paz e prosperava. Tudo ia muito bem. O rei era cercado </a:t>
            </a:r>
            <a:r>
              <a:rPr lang="pt-BR" dirty="0" smtClean="0"/>
              <a:t>de riquezas </a:t>
            </a:r>
            <a:r>
              <a:rPr lang="pt-BR" dirty="0" smtClean="0"/>
              <a:t>e segurança.</a:t>
            </a:r>
          </a:p>
        </p:txBody>
      </p:sp>
      <p:sp>
        <p:nvSpPr>
          <p:cNvPr id="4" name="Slide Number Placeholder 3"/>
          <p:cNvSpPr>
            <a:spLocks noGrp="1"/>
          </p:cNvSpPr>
          <p:nvPr>
            <p:ph type="sldNum" sz="quarter" idx="12"/>
          </p:nvPr>
        </p:nvSpPr>
        <p:spPr/>
        <p:txBody>
          <a:bodyPr/>
          <a:lstStyle/>
          <a:p>
            <a:fld id="{30578BFF-FD5B-457B-8B99-B3BC5F2C8C8C}" type="slidenum">
              <a:rPr lang="pt-BR" smtClean="0">
                <a:solidFill>
                  <a:prstClr val="white"/>
                </a:solidFill>
              </a:rPr>
              <a:pPr/>
              <a:t>9</a:t>
            </a:fld>
            <a:endParaRPr lang="pt-BR" dirty="0">
              <a:solidFill>
                <a:prstClr val="white"/>
              </a:solidFill>
            </a:endParaRPr>
          </a:p>
        </p:txBody>
      </p:sp>
      <p:sp>
        <p:nvSpPr>
          <p:cNvPr id="5" name="Title 1"/>
          <p:cNvSpPr>
            <a:spLocks noGrp="1"/>
          </p:cNvSpPr>
          <p:nvPr>
            <p:ph type="title"/>
          </p:nvPr>
        </p:nvSpPr>
        <p:spPr>
          <a:xfrm>
            <a:off x="457200" y="44624"/>
            <a:ext cx="8229600" cy="1143000"/>
          </a:xfrm>
        </p:spPr>
        <p:txBody>
          <a:bodyPr/>
          <a:lstStyle/>
          <a:p>
            <a:r>
              <a:rPr lang="pt-BR" dirty="0" smtClean="0"/>
              <a:t>Daniel – Capítulo 4</a:t>
            </a:r>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364</Words>
  <Application>Microsoft Office PowerPoint</Application>
  <PresentationFormat>Apresentação na tela (4:3)</PresentationFormat>
  <Paragraphs>414</Paragraphs>
  <Slides>52</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52</vt:i4>
      </vt:variant>
    </vt:vector>
  </HeadingPairs>
  <TitlesOfParts>
    <vt:vector size="54" baseType="lpstr">
      <vt:lpstr>1_Office Theme</vt:lpstr>
      <vt:lpstr>Documento</vt:lpstr>
      <vt:lpstr>Apresentação do PowerPoint</vt:lpstr>
      <vt:lpstr>Apresentação do PowerPoint</vt:lpstr>
      <vt:lpstr>Apresentação do PowerPoint</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lpstr>Daniel – Capítulo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User</cp:lastModifiedBy>
  <cp:revision>19</cp:revision>
  <dcterms:created xsi:type="dcterms:W3CDTF">2014-01-20T17:29:32Z</dcterms:created>
  <dcterms:modified xsi:type="dcterms:W3CDTF">2020-03-05T12:44:28Z</dcterms:modified>
</cp:coreProperties>
</file>